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7"/>
  </p:notesMasterIdLst>
  <p:sldIdLst>
    <p:sldId id="737" r:id="rId5"/>
    <p:sldId id="794" r:id="rId6"/>
    <p:sldId id="805" r:id="rId7"/>
    <p:sldId id="789" r:id="rId8"/>
    <p:sldId id="790" r:id="rId9"/>
    <p:sldId id="738" r:id="rId10"/>
    <p:sldId id="791" r:id="rId11"/>
    <p:sldId id="716" r:id="rId12"/>
    <p:sldId id="776" r:id="rId13"/>
    <p:sldId id="744" r:id="rId14"/>
    <p:sldId id="732" r:id="rId15"/>
    <p:sldId id="733" r:id="rId16"/>
    <p:sldId id="792" r:id="rId17"/>
    <p:sldId id="746" r:id="rId18"/>
    <p:sldId id="747" r:id="rId19"/>
    <p:sldId id="523" r:id="rId20"/>
    <p:sldId id="760" r:id="rId21"/>
    <p:sldId id="777" r:id="rId22"/>
    <p:sldId id="766" r:id="rId23"/>
    <p:sldId id="683" r:id="rId24"/>
    <p:sldId id="441" r:id="rId25"/>
    <p:sldId id="788" r:id="rId26"/>
    <p:sldId id="767" r:id="rId27"/>
    <p:sldId id="804" r:id="rId28"/>
    <p:sldId id="692" r:id="rId29"/>
    <p:sldId id="798" r:id="rId30"/>
    <p:sldId id="799" r:id="rId31"/>
    <p:sldId id="800" r:id="rId32"/>
    <p:sldId id="690" r:id="rId33"/>
    <p:sldId id="691" r:id="rId34"/>
    <p:sldId id="693" r:id="rId35"/>
    <p:sldId id="769" r:id="rId36"/>
    <p:sldId id="793" r:id="rId37"/>
    <p:sldId id="695" r:id="rId38"/>
    <p:sldId id="694" r:id="rId39"/>
    <p:sldId id="801" r:id="rId40"/>
    <p:sldId id="696" r:id="rId41"/>
    <p:sldId id="770" r:id="rId42"/>
    <p:sldId id="778" r:id="rId43"/>
    <p:sldId id="771" r:id="rId44"/>
    <p:sldId id="802" r:id="rId45"/>
    <p:sldId id="803" r:id="rId46"/>
  </p:sldIdLst>
  <p:sldSz cx="9144000" cy="6858000" type="screen4x3"/>
  <p:notesSz cx="6797675" cy="9928225"/>
  <p:defaultTextStyle>
    <a:defPPr>
      <a:defRPr lang="sk-SK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Šešera Ľubor" initials="LS" lastIdx="0" clrIdx="0"/>
  <p:cmAuthor id="1" name="Lubor Sesera" initials="a" lastIdx="1" clrIdx="1">
    <p:extLst>
      <p:ext uri="{19B8F6BF-5375-455C-9EA6-DF929625EA0E}">
        <p15:presenceInfo xmlns:p15="http://schemas.microsoft.com/office/powerpoint/2012/main" userId="Lubor Sese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01F"/>
    <a:srgbClr val="AEDAE8"/>
    <a:srgbClr val="CFE9F1"/>
    <a:srgbClr val="C9E6EF"/>
    <a:srgbClr val="DCF0F4"/>
    <a:srgbClr val="F6FB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AAE4A7-8828-43E9-AE0E-5B2C91B0C175}" v="5" dt="2023-09-24T15:31:28.950"/>
    <p1510:client id="{5FBBB978-DA6B-4D77-8260-D01EA17D10C8}" v="2" dt="2023-10-03T15:49:27.552"/>
    <p1510:client id="{A5E07A5D-5E7F-4B89-9FCD-5187C0474A21}" v="3" dt="2023-09-25T08:46:40.432"/>
    <p1510:client id="{B0D9D0CD-94AA-46A7-A72F-C9CBC20E434C}" v="30" dt="2024-01-03T14:00:24.459"/>
    <p1510:client id="{B0ED833D-3038-44D8-AC38-ED19A6F5C632}" v="18" dt="2023-10-09T19:02:12.604"/>
    <p1510:client id="{B0FF9E34-1B59-9710-FEDE-F4FD442596BE}" v="4" dt="2023-12-25T13:12:47.571"/>
    <p1510:client id="{C83FD0CF-3D9B-4CE4-9063-1A60902A3482}" v="1" dt="2023-10-02T19:24:09.921"/>
    <p1510:client id="{DD91BF3B-E6CB-463D-886E-6698D516CF74}" v="1" dt="2024-01-05T13:29:30.8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šovský Jakub" userId="S::misovsky3@uniba.sk::c7460f7e-6d67-4ebd-85c8-06cc809ea178" providerId="AD" clId="Web-{DD91BF3B-E6CB-463D-886E-6698D516CF74}"/>
    <pc:docChg chg="sldOrd">
      <pc:chgData name="Mišovský Jakub" userId="S::misovsky3@uniba.sk::c7460f7e-6d67-4ebd-85c8-06cc809ea178" providerId="AD" clId="Web-{DD91BF3B-E6CB-463D-886E-6698D516CF74}" dt="2024-01-05T13:29:30.881" v="0"/>
      <pc:docMkLst>
        <pc:docMk/>
      </pc:docMkLst>
      <pc:sldChg chg="ord">
        <pc:chgData name="Mišovský Jakub" userId="S::misovsky3@uniba.sk::c7460f7e-6d67-4ebd-85c8-06cc809ea178" providerId="AD" clId="Web-{DD91BF3B-E6CB-463D-886E-6698D516CF74}" dt="2024-01-05T13:29:30.881" v="0"/>
        <pc:sldMkLst>
          <pc:docMk/>
          <pc:sldMk cId="4204438981" sldId="793"/>
        </pc:sldMkLst>
      </pc:sldChg>
    </pc:docChg>
  </pc:docChgLst>
  <pc:docChgLst>
    <pc:chgData name="Gabčo Stanislav" userId="S::gabco8@uniba.sk::cf829fa1-c4e9-4b54-ac5b-748ec0760981" providerId="AD" clId="Web-{C83FD0CF-3D9B-4CE4-9063-1A60902A3482}"/>
    <pc:docChg chg="sldOrd">
      <pc:chgData name="Gabčo Stanislav" userId="S::gabco8@uniba.sk::cf829fa1-c4e9-4b54-ac5b-748ec0760981" providerId="AD" clId="Web-{C83FD0CF-3D9B-4CE4-9063-1A60902A3482}" dt="2023-10-02T19:24:09.921" v="0"/>
      <pc:docMkLst>
        <pc:docMk/>
      </pc:docMkLst>
      <pc:sldChg chg="ord">
        <pc:chgData name="Gabčo Stanislav" userId="S::gabco8@uniba.sk::cf829fa1-c4e9-4b54-ac5b-748ec0760981" providerId="AD" clId="Web-{C83FD0CF-3D9B-4CE4-9063-1A60902A3482}" dt="2023-10-02T19:24:09.921" v="0"/>
        <pc:sldMkLst>
          <pc:docMk/>
          <pc:sldMk cId="1758617504" sldId="801"/>
        </pc:sldMkLst>
      </pc:sldChg>
    </pc:docChg>
  </pc:docChgLst>
  <pc:docChgLst>
    <pc:chgData name="Černíková Jana" userId="S::cernikova6@uniba.sk::9be3c2c6-574a-459f-91cc-258ea0dbd789" providerId="AD" clId="Web-{5FBBB978-DA6B-4D77-8260-D01EA17D10C8}"/>
    <pc:docChg chg="modSld">
      <pc:chgData name="Černíková Jana" userId="S::cernikova6@uniba.sk::9be3c2c6-574a-459f-91cc-258ea0dbd789" providerId="AD" clId="Web-{5FBBB978-DA6B-4D77-8260-D01EA17D10C8}" dt="2023-10-03T15:49:27.552" v="1" actId="1076"/>
      <pc:docMkLst>
        <pc:docMk/>
      </pc:docMkLst>
      <pc:sldChg chg="modSp">
        <pc:chgData name="Černíková Jana" userId="S::cernikova6@uniba.sk::9be3c2c6-574a-459f-91cc-258ea0dbd789" providerId="AD" clId="Web-{5FBBB978-DA6B-4D77-8260-D01EA17D10C8}" dt="2023-10-03T15:49:27.552" v="1" actId="1076"/>
        <pc:sldMkLst>
          <pc:docMk/>
          <pc:sldMk cId="3067868739" sldId="767"/>
        </pc:sldMkLst>
        <pc:picChg chg="mod">
          <ac:chgData name="Černíková Jana" userId="S::cernikova6@uniba.sk::9be3c2c6-574a-459f-91cc-258ea0dbd789" providerId="AD" clId="Web-{5FBBB978-DA6B-4D77-8260-D01EA17D10C8}" dt="2023-10-03T15:49:27.552" v="1" actId="1076"/>
          <ac:picMkLst>
            <pc:docMk/>
            <pc:sldMk cId="3067868739" sldId="767"/>
            <ac:picMk id="6" creationId="{254E9048-C96D-DC7A-0319-9421C6A50F97}"/>
          </ac:picMkLst>
        </pc:picChg>
      </pc:sldChg>
    </pc:docChg>
  </pc:docChgLst>
  <pc:docChgLst>
    <pc:chgData name="Repiský Pavol" userId="S::repisky7@uniba.sk::202b61d7-7461-4f19-a871-d5be2414e079" providerId="AD" clId="Web-{52AAE4A7-8828-43E9-AE0E-5B2C91B0C175}"/>
    <pc:docChg chg="modSld">
      <pc:chgData name="Repiský Pavol" userId="S::repisky7@uniba.sk::202b61d7-7461-4f19-a871-d5be2414e079" providerId="AD" clId="Web-{52AAE4A7-8828-43E9-AE0E-5B2C91B0C175}" dt="2023-09-24T15:31:28.950" v="4"/>
      <pc:docMkLst>
        <pc:docMk/>
      </pc:docMkLst>
      <pc:sldChg chg="modSp">
        <pc:chgData name="Repiský Pavol" userId="S::repisky7@uniba.sk::202b61d7-7461-4f19-a871-d5be2414e079" providerId="AD" clId="Web-{52AAE4A7-8828-43E9-AE0E-5B2C91B0C175}" dt="2023-09-24T15:31:28.950" v="4"/>
        <pc:sldMkLst>
          <pc:docMk/>
          <pc:sldMk cId="698906198" sldId="804"/>
        </pc:sldMkLst>
        <pc:spChg chg="mod">
          <ac:chgData name="Repiský Pavol" userId="S::repisky7@uniba.sk::202b61d7-7461-4f19-a871-d5be2414e079" providerId="AD" clId="Web-{52AAE4A7-8828-43E9-AE0E-5B2C91B0C175}" dt="2023-09-24T15:30:08.073" v="2" actId="20577"/>
          <ac:spMkLst>
            <pc:docMk/>
            <pc:sldMk cId="698906198" sldId="804"/>
            <ac:spMk id="3" creationId="{E92A8F81-5C8E-9769-638C-ACE089958E97}"/>
          </ac:spMkLst>
        </pc:spChg>
        <pc:graphicFrameChg chg="mod modGraphic">
          <ac:chgData name="Repiský Pavol" userId="S::repisky7@uniba.sk::202b61d7-7461-4f19-a871-d5be2414e079" providerId="AD" clId="Web-{52AAE4A7-8828-43E9-AE0E-5B2C91B0C175}" dt="2023-09-24T15:31:28.950" v="4"/>
          <ac:graphicFrameMkLst>
            <pc:docMk/>
            <pc:sldMk cId="698906198" sldId="804"/>
            <ac:graphicFrameMk id="5" creationId="{A8EF28B0-0833-E0E4-19B8-E528B340215D}"/>
          </ac:graphicFrameMkLst>
        </pc:graphicFrameChg>
      </pc:sldChg>
    </pc:docChg>
  </pc:docChgLst>
  <pc:docChgLst>
    <pc:chgData name="Mišovský Jakub" userId="S::misovsky3@uniba.sk::c7460f7e-6d67-4ebd-85c8-06cc809ea178" providerId="AD" clId="Web-{B0ED833D-3038-44D8-AC38-ED19A6F5C632}"/>
    <pc:docChg chg="modSld">
      <pc:chgData name="Mišovský Jakub" userId="S::misovsky3@uniba.sk::c7460f7e-6d67-4ebd-85c8-06cc809ea178" providerId="AD" clId="Web-{B0ED833D-3038-44D8-AC38-ED19A6F5C632}" dt="2023-10-09T19:01:38.884" v="0"/>
      <pc:docMkLst>
        <pc:docMk/>
      </pc:docMkLst>
      <pc:sldChg chg="modSp">
        <pc:chgData name="Mišovský Jakub" userId="S::misovsky3@uniba.sk::c7460f7e-6d67-4ebd-85c8-06cc809ea178" providerId="AD" clId="Web-{B0ED833D-3038-44D8-AC38-ED19A6F5C632}" dt="2023-10-09T19:01:38.884" v="0"/>
        <pc:sldMkLst>
          <pc:docMk/>
          <pc:sldMk cId="698906198" sldId="804"/>
        </pc:sldMkLst>
        <pc:graphicFrameChg chg="modGraphic">
          <ac:chgData name="Mišovský Jakub" userId="S::misovsky3@uniba.sk::c7460f7e-6d67-4ebd-85c8-06cc809ea178" providerId="AD" clId="Web-{B0ED833D-3038-44D8-AC38-ED19A6F5C632}" dt="2023-10-09T19:01:38.884" v="0"/>
          <ac:graphicFrameMkLst>
            <pc:docMk/>
            <pc:sldMk cId="698906198" sldId="804"/>
            <ac:graphicFrameMk id="5" creationId="{A8EF28B0-0833-E0E4-19B8-E528B340215D}"/>
          </ac:graphicFrameMkLst>
        </pc:graphicFrameChg>
      </pc:sldChg>
    </pc:docChg>
  </pc:docChgLst>
  <pc:docChgLst>
    <pc:chgData name="Mišovský Jakub" userId="S::misovsky3@uniba.sk::c7460f7e-6d67-4ebd-85c8-06cc809ea178" providerId="AD" clId="Web-{B0D9D0CD-94AA-46A7-A72F-C9CBC20E434C}"/>
    <pc:docChg chg="addSld modSld sldOrd">
      <pc:chgData name="Mišovský Jakub" userId="S::misovsky3@uniba.sk::c7460f7e-6d67-4ebd-85c8-06cc809ea178" providerId="AD" clId="Web-{B0D9D0CD-94AA-46A7-A72F-C9CBC20E434C}" dt="2024-01-03T14:00:21.850" v="9"/>
      <pc:docMkLst>
        <pc:docMk/>
      </pc:docMkLst>
      <pc:sldChg chg="modSp ord">
        <pc:chgData name="Mišovský Jakub" userId="S::misovsky3@uniba.sk::c7460f7e-6d67-4ebd-85c8-06cc809ea178" providerId="AD" clId="Web-{B0D9D0CD-94AA-46A7-A72F-C9CBC20E434C}" dt="2024-01-03T14:00:21.850" v="9"/>
        <pc:sldMkLst>
          <pc:docMk/>
          <pc:sldMk cId="698906198" sldId="804"/>
        </pc:sldMkLst>
        <pc:graphicFrameChg chg="mod modGraphic">
          <ac:chgData name="Mišovský Jakub" userId="S::misovsky3@uniba.sk::c7460f7e-6d67-4ebd-85c8-06cc809ea178" providerId="AD" clId="Web-{B0D9D0CD-94AA-46A7-A72F-C9CBC20E434C}" dt="2024-01-03T13:55:53.031" v="8"/>
          <ac:graphicFrameMkLst>
            <pc:docMk/>
            <pc:sldMk cId="698906198" sldId="804"/>
            <ac:graphicFrameMk id="5" creationId="{A8EF28B0-0833-E0E4-19B8-E528B340215D}"/>
          </ac:graphicFrameMkLst>
        </pc:graphicFrameChg>
      </pc:sldChg>
      <pc:sldChg chg="new">
        <pc:chgData name="Mišovský Jakub" userId="S::misovsky3@uniba.sk::c7460f7e-6d67-4ebd-85c8-06cc809ea178" providerId="AD" clId="Web-{B0D9D0CD-94AA-46A7-A72F-C9CBC20E434C}" dt="2024-01-03T13:49:23.944" v="0"/>
        <pc:sldMkLst>
          <pc:docMk/>
          <pc:sldMk cId="1308935320" sldId="805"/>
        </pc:sldMkLst>
      </pc:sldChg>
    </pc:docChg>
  </pc:docChgLst>
  <pc:docChgLst>
    <pc:chgData name="Ondrejová Viktória" userId="S::ondrejova18@uniba.sk::9508bc09-2f46-4644-a09b-dc06c78b77e3" providerId="AD" clId="Web-{B0FF9E34-1B59-9710-FEDE-F4FD442596BE}"/>
    <pc:docChg chg="modSld">
      <pc:chgData name="Ondrejová Viktória" userId="S::ondrejova18@uniba.sk::9508bc09-2f46-4644-a09b-dc06c78b77e3" providerId="AD" clId="Web-{B0FF9E34-1B59-9710-FEDE-F4FD442596BE}" dt="2023-12-25T13:12:47.571" v="3"/>
      <pc:docMkLst>
        <pc:docMk/>
      </pc:docMkLst>
      <pc:sldChg chg="addSp delSp modSp">
        <pc:chgData name="Ondrejová Viktória" userId="S::ondrejova18@uniba.sk::9508bc09-2f46-4644-a09b-dc06c78b77e3" providerId="AD" clId="Web-{B0FF9E34-1B59-9710-FEDE-F4FD442596BE}" dt="2023-12-25T13:12:47.571" v="3"/>
        <pc:sldMkLst>
          <pc:docMk/>
          <pc:sldMk cId="2370983583" sldId="746"/>
        </pc:sldMkLst>
        <pc:spChg chg="add del mod">
          <ac:chgData name="Ondrejová Viktória" userId="S::ondrejova18@uniba.sk::9508bc09-2f46-4644-a09b-dc06c78b77e3" providerId="AD" clId="Web-{B0FF9E34-1B59-9710-FEDE-F4FD442596BE}" dt="2023-12-25T13:12:47.571" v="3"/>
          <ac:spMkLst>
            <pc:docMk/>
            <pc:sldMk cId="2370983583" sldId="746"/>
            <ac:spMk id="10" creationId="{DD8F4F5D-C8DE-2811-519C-1A946190F5E9}"/>
          </ac:spMkLst>
        </pc:spChg>
        <pc:picChg chg="add del mod">
          <ac:chgData name="Ondrejová Viktória" userId="S::ondrejova18@uniba.sk::9508bc09-2f46-4644-a09b-dc06c78b77e3" providerId="AD" clId="Web-{B0FF9E34-1B59-9710-FEDE-F4FD442596BE}" dt="2023-12-25T13:12:47.571" v="3"/>
          <ac:picMkLst>
            <pc:docMk/>
            <pc:sldMk cId="2370983583" sldId="746"/>
            <ac:picMk id="5" creationId="{00000000-0000-0000-0000-000000000000}"/>
          </ac:picMkLst>
        </pc:picChg>
      </pc:sldChg>
    </pc:docChg>
  </pc:docChgLst>
  <pc:docChgLst>
    <pc:chgData name="Purgát Martin" userId="S::purgat2@uniba.sk::c4afd962-6d61-4acf-80c2-f942af0dbbb7" providerId="AD" clId="Web-{A5E07A5D-5E7F-4B89-9FCD-5187C0474A21}"/>
    <pc:docChg chg="sldOrd">
      <pc:chgData name="Purgát Martin" userId="S::purgat2@uniba.sk::c4afd962-6d61-4acf-80c2-f942af0dbbb7" providerId="AD" clId="Web-{A5E07A5D-5E7F-4B89-9FCD-5187C0474A21}" dt="2023-09-25T08:46:40.432" v="2"/>
      <pc:docMkLst>
        <pc:docMk/>
      </pc:docMkLst>
      <pc:sldChg chg="ord">
        <pc:chgData name="Purgát Martin" userId="S::purgat2@uniba.sk::c4afd962-6d61-4acf-80c2-f942af0dbbb7" providerId="AD" clId="Web-{A5E07A5D-5E7F-4B89-9FCD-5187C0474A21}" dt="2023-09-25T08:46:40.432" v="2"/>
        <pc:sldMkLst>
          <pc:docMk/>
          <pc:sldMk cId="2752802021" sldId="694"/>
        </pc:sldMkLst>
      </pc:sldChg>
      <pc:sldChg chg="ord">
        <pc:chgData name="Purgát Martin" userId="S::purgat2@uniba.sk::c4afd962-6d61-4acf-80c2-f942af0dbbb7" providerId="AD" clId="Web-{A5E07A5D-5E7F-4B89-9FCD-5187C0474A21}" dt="2023-09-25T08:34:13.439" v="1"/>
        <pc:sldMkLst>
          <pc:docMk/>
          <pc:sldMk cId="443896428" sldId="7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E74C99E-B656-437C-A64F-A5E5B62EEF08}" type="datetimeFigureOut">
              <a:rPr lang="sk-SK"/>
              <a:pPr>
                <a:defRPr/>
              </a:pPr>
              <a:t>5. 1. 2024</a:t>
            </a:fld>
            <a:endParaRPr lang="sk-S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sk-SK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sk-SK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62BD395-8A42-48F5-B632-9B6B97FA250C}" type="slidenum">
              <a:rPr lang="sk-SK"/>
              <a:pPr>
                <a:defRPr/>
              </a:pPr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413385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oftec slajd titul dol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80175"/>
            <a:ext cx="91440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softec slajd titul hor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sk-SK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072188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k-SK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072188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k-SK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2"/>
          </p:nvPr>
        </p:nvSpPr>
        <p:spPr>
          <a:xfrm>
            <a:off x="214313" y="6484938"/>
            <a:ext cx="2133600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8D9B19FD-F0BD-4339-9D4E-36FAC0E01D37}" type="datetime1">
              <a:rPr lang="sk-SK"/>
              <a:pPr>
                <a:defRPr/>
              </a:pPr>
              <a:t>5. 1. 2024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40798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7ED01B-4B29-4400-AD36-0FB2E77F9D76}" type="datetime1">
              <a:rPr lang="sk-SK"/>
              <a:pPr>
                <a:defRPr/>
              </a:pPr>
              <a:t>5. 1. 2024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26622-814E-4474-BDF5-DB04C5FD94D7}" type="slidenum">
              <a:rPr lang="sk-SK"/>
              <a:pPr>
                <a:defRPr/>
              </a:pPr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66421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C4BE1F-B7BD-4D73-9B51-19494C70C686}" type="datetime1">
              <a:rPr lang="sk-SK"/>
              <a:pPr>
                <a:defRPr/>
              </a:pPr>
              <a:t>5. 1. 2024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4FA5B0-2A49-451C-AACC-C477B699A5C7}" type="slidenum">
              <a:rPr lang="sk-SK"/>
              <a:pPr>
                <a:defRPr/>
              </a:pPr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90771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oftec slajd vnutro hor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22"/>
            <a:ext cx="7686700" cy="785810"/>
          </a:xfrm>
        </p:spPr>
        <p:txBody>
          <a:bodyPr/>
          <a:lstStyle>
            <a:lvl1pPr algn="l"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>
            <a:lvl1pPr>
              <a:buFont typeface="Wingdings" pitchFamily="2" charset="2"/>
              <a:buChar char="§"/>
              <a:defRPr sz="2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684000">
              <a:buFont typeface="Wingdings" pitchFamily="2" charset="2"/>
              <a:buChar char="§"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68400">
              <a:buFont typeface="Wingdings" pitchFamily="2" charset="2"/>
              <a:buChar char="§"/>
              <a:defRPr sz="20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198800">
              <a:buFont typeface="Wingdings" pitchFamily="2" charset="2"/>
              <a:buChar char="§"/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29200">
              <a:buFont typeface="Wingdings" pitchFamily="2" charset="2"/>
              <a:buChar char="§"/>
              <a:defRPr sz="1800" baseline="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071563" y="6356350"/>
            <a:ext cx="6286500" cy="365125"/>
          </a:xfrm>
        </p:spPr>
        <p:txBody>
          <a:bodyPr/>
          <a:lstStyle>
            <a:lvl1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endParaRPr lang="sk-SK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357188" y="6356350"/>
            <a:ext cx="490537" cy="365125"/>
          </a:xfrm>
        </p:spPr>
        <p:txBody>
          <a:bodyPr/>
          <a:lstStyle>
            <a:lvl1pPr algn="ctr"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C9687589-810A-467D-9E0A-1DCAB1A8DDB2}" type="slidenum">
              <a:rPr lang="sk-SK"/>
              <a:pPr>
                <a:defRPr/>
              </a:pPr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6408299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oftec slajd vnutro hor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softec slajd vnutro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0" y="6429375"/>
            <a:ext cx="11588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k-SK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357188" y="6356350"/>
            <a:ext cx="490537" cy="365125"/>
          </a:xfrm>
        </p:spPr>
        <p:txBody>
          <a:bodyPr/>
          <a:lstStyle>
            <a:lvl1pPr algn="ctr"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4F7980BE-586C-4622-AE85-FB0436B37066}" type="slidenum">
              <a:rPr lang="sk-SK"/>
              <a:pPr>
                <a:defRPr/>
              </a:pPr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2372041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softec slajd vnutro hor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7758138" cy="857256"/>
          </a:xfrm>
        </p:spPr>
        <p:txBody>
          <a:bodyPr/>
          <a:lstStyle>
            <a:lvl1pPr algn="l"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buFont typeface="Wingdings" pitchFamily="2" charset="2"/>
              <a:buChar char="§"/>
              <a:defRPr sz="2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684000">
              <a:buFont typeface="Wingdings" pitchFamily="2" charset="2"/>
              <a:buChar char="§"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68400">
              <a:buFont typeface="Wingdings" pitchFamily="2" charset="2"/>
              <a:buChar char="§"/>
              <a:defRPr sz="20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198800">
              <a:buFont typeface="Wingdings" pitchFamily="2" charset="2"/>
              <a:buChar char="§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29200">
              <a:buFont typeface="Wingdings" pitchFamily="2" charset="2"/>
              <a:buChar char="§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lang="en-US" sz="2800" kern="12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684000">
              <a:buFont typeface="Wingdings" pitchFamily="2" charset="2"/>
              <a:buChar char="§"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68400">
              <a:buFont typeface="Wingdings" pitchFamily="2" charset="2"/>
              <a:buChar char="§"/>
              <a:defRPr sz="20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198800">
              <a:buFont typeface="Wingdings" pitchFamily="2" charset="2"/>
              <a:buChar char="§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29200">
              <a:buFont typeface="Wingdings" pitchFamily="2" charset="2"/>
              <a:buChar char="§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k-SK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357188" y="6356350"/>
            <a:ext cx="490537" cy="365125"/>
          </a:xfrm>
        </p:spPr>
        <p:txBody>
          <a:bodyPr/>
          <a:lstStyle>
            <a:lvl1pPr algn="ctr"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C09024D6-2100-4CB7-ACAC-C8BBAFD1BC49}" type="slidenum">
              <a:rPr lang="sk-SK"/>
              <a:pPr>
                <a:defRPr/>
              </a:pPr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0719958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oftec slajd vnutro hor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7758138" cy="857256"/>
          </a:xfrm>
        </p:spPr>
        <p:txBody>
          <a:bodyPr/>
          <a:lstStyle>
            <a:lvl1pPr algn="l"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7298"/>
            <a:ext cx="4040188" cy="817577"/>
          </a:xfrm>
        </p:spPr>
        <p:txBody>
          <a:bodyPr anchor="b"/>
          <a:lstStyle>
            <a:lvl1pPr marL="0" indent="0">
              <a:buNone/>
              <a:defRPr sz="2400" b="1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buFont typeface="Wingdings" pitchFamily="2" charset="2"/>
              <a:buChar char="§"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684000">
              <a:buFont typeface="Wingdings" pitchFamily="2" charset="2"/>
              <a:buChar char="§"/>
              <a:defRPr sz="20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68400">
              <a:buFont typeface="Wingdings" pitchFamily="2" charset="2"/>
              <a:buChar char="§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198800">
              <a:spcBef>
                <a:spcPts val="333"/>
              </a:spcBef>
              <a:buFont typeface="Wingdings" pitchFamily="2" charset="2"/>
              <a:buChar char="§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29200">
              <a:buFont typeface="Wingdings" pitchFamily="2" charset="2"/>
              <a:buChar char="§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357298"/>
            <a:ext cx="4041775" cy="817577"/>
          </a:xfrm>
        </p:spPr>
        <p:txBody>
          <a:bodyPr anchor="b"/>
          <a:lstStyle>
            <a:lvl1pPr marL="0" indent="0">
              <a:buNone/>
              <a:defRPr sz="2400" b="1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buFont typeface="Wingdings" pitchFamily="2" charset="2"/>
              <a:buChar char="§"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684000">
              <a:buFont typeface="Wingdings" pitchFamily="2" charset="2"/>
              <a:buChar char="§"/>
              <a:defRPr sz="20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68400">
              <a:buFont typeface="Wingdings" pitchFamily="2" charset="2"/>
              <a:buChar char="§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198800">
              <a:buFont typeface="Wingdings" pitchFamily="2" charset="2"/>
              <a:buChar char="§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29200">
              <a:buFont typeface="Wingdings" pitchFamily="2" charset="2"/>
              <a:buChar char="§"/>
              <a:defRPr sz="16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k-SK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357188" y="6356350"/>
            <a:ext cx="490537" cy="365125"/>
          </a:xfrm>
        </p:spPr>
        <p:txBody>
          <a:bodyPr/>
          <a:lstStyle>
            <a:lvl1pPr algn="ctr"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6F4C5E31-D893-4648-9668-318581F2A23E}" type="slidenum">
              <a:rPr lang="sk-SK"/>
              <a:pPr>
                <a:defRPr/>
              </a:pPr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3248573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softec slajd vnutro hor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 descr="softec slajd vnutro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0" y="6429375"/>
            <a:ext cx="11588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7758138" cy="857256"/>
          </a:xfrm>
        </p:spPr>
        <p:txBody>
          <a:bodyPr/>
          <a:lstStyle>
            <a:lvl1pPr algn="l"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357188" y="6356350"/>
            <a:ext cx="490537" cy="365125"/>
          </a:xfrm>
        </p:spPr>
        <p:txBody>
          <a:bodyPr/>
          <a:lstStyle>
            <a:lvl1pPr algn="ctr"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C40AFB78-F2E5-4BB3-9A30-72822D3EFFD5}" type="slidenum">
              <a:rPr lang="sk-SK"/>
              <a:pPr>
                <a:defRPr/>
              </a:pPr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6612634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softec slajd vnutro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0" y="6429375"/>
            <a:ext cx="11588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 descr="softec slajd vnutro hor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k-SK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357188" y="6356350"/>
            <a:ext cx="490537" cy="365125"/>
          </a:xfrm>
        </p:spPr>
        <p:txBody>
          <a:bodyPr/>
          <a:lstStyle>
            <a:lvl1pPr algn="ctr"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7B74E60F-DE05-46F3-B923-23BB499462A6}" type="slidenum">
              <a:rPr lang="sk-SK"/>
              <a:pPr>
                <a:defRPr/>
              </a:pPr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4090514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softec slajd vnutro hor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softec slajd vnutro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0" y="6429375"/>
            <a:ext cx="11588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9628"/>
            <a:ext cx="3008313" cy="1162050"/>
          </a:xfrm>
        </p:spPr>
        <p:txBody>
          <a:bodyPr anchor="b"/>
          <a:lstStyle>
            <a:lvl1pPr algn="l">
              <a:defRPr sz="2000" b="1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2868"/>
            <a:ext cx="5111750" cy="5203296"/>
          </a:xfrm>
        </p:spPr>
        <p:txBody>
          <a:bodyPr/>
          <a:lstStyle>
            <a:lvl1pPr>
              <a:buFont typeface="Wingdings" pitchFamily="2" charset="2"/>
              <a:buChar char="§"/>
              <a:defRPr sz="32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684000">
              <a:buFont typeface="Wingdings" pitchFamily="2" charset="2"/>
              <a:buChar char="§"/>
              <a:defRPr sz="28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68400">
              <a:buFont typeface="Wingdings" pitchFamily="2" charset="2"/>
              <a:buChar char="§"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198800">
              <a:buFont typeface="Wingdings" pitchFamily="2" charset="2"/>
              <a:buChar char="§"/>
              <a:defRPr sz="20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29200">
              <a:buFont typeface="Wingdings" pitchFamily="2" charset="2"/>
              <a:buChar char="§"/>
              <a:defRPr sz="20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71678"/>
            <a:ext cx="3008313" cy="4054485"/>
          </a:xfrm>
        </p:spPr>
        <p:txBody>
          <a:bodyPr/>
          <a:lstStyle>
            <a:lvl1pPr marL="0" indent="0">
              <a:buNone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k-SK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357188" y="6356350"/>
            <a:ext cx="490537" cy="365125"/>
          </a:xfrm>
        </p:spPr>
        <p:txBody>
          <a:bodyPr/>
          <a:lstStyle>
            <a:lvl1pPr algn="ctr"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844A75D-4860-4198-98D3-C641DB0454A4}" type="slidenum">
              <a:rPr lang="sk-SK"/>
              <a:pPr>
                <a:defRPr/>
              </a:pPr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5425081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softec slajd vnutro hor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softec slajd vnutro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0" y="6429375"/>
            <a:ext cx="11588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28669"/>
            <a:ext cx="5486400" cy="379890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sk-SK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k-SK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357188" y="6356350"/>
            <a:ext cx="490537" cy="365125"/>
          </a:xfrm>
        </p:spPr>
        <p:txBody>
          <a:bodyPr/>
          <a:lstStyle>
            <a:lvl1pPr algn="ctr"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42D7998-AD7F-4EEF-82AE-E5694A68123F}" type="slidenum">
              <a:rPr lang="sk-SK"/>
              <a:pPr>
                <a:defRPr/>
              </a:pPr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1087569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73D2ABE-FD41-4666-8ED6-253EA28B550F}" type="datetime1">
              <a:rPr lang="sk-SK"/>
              <a:pPr>
                <a:defRPr/>
              </a:pPr>
              <a:t>5. 1. 2024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799718B-1551-437D-A2B0-DEDBF03E0081}" type="slidenum">
              <a:rPr lang="sk-SK"/>
              <a:pPr>
                <a:defRPr/>
              </a:pPr>
              <a:t>‹#›</a:t>
            </a:fld>
            <a:endParaRPr lang="sk-S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09" r:id="rId10"/>
    <p:sldLayoutId id="2147483810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3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802631"/>
          </a:xfrm>
        </p:spPr>
        <p:txBody>
          <a:bodyPr/>
          <a:lstStyle/>
          <a:p>
            <a:br>
              <a:rPr lang="sk-SK" sz="4000"/>
            </a:br>
            <a:r>
              <a:rPr lang="sk-SK" sz="4000"/>
              <a:t>Môžu architektonické pohľady pomôcť pri modelovaní softvérovej architektúry?</a:t>
            </a:r>
            <a:br>
              <a:rPr lang="sk-SK"/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k-SK">
              <a:solidFill>
                <a:schemeClr val="tx1"/>
              </a:solidFill>
            </a:endParaRPr>
          </a:p>
          <a:p>
            <a:r>
              <a:rPr lang="sk-SK">
                <a:solidFill>
                  <a:schemeClr val="tx1"/>
                </a:solidFill>
              </a:rPr>
              <a:t>RNDr. Ľubor Šešera, PhD.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8D9B19FD-F0BD-4339-9D4E-36FAC0E01D37}" type="datetime1">
              <a:rPr lang="sk-SK" smtClean="0"/>
              <a:pPr>
                <a:defRPr/>
              </a:pPr>
              <a:t>5. 1. 2024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93010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Architektonické pohľady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sz="1800"/>
              <a:t>„Videli sme mnoho kníh a článkov, v ktorých sa jeden diagram pokúsil zachytiť podstatu architektúry systému.</a:t>
            </a:r>
          </a:p>
          <a:p>
            <a:r>
              <a:rPr lang="sk-SK" sz="1800"/>
              <a:t>Avšak, ak sa pozeráme pozorne na množinu škatuliek a šípok v týchto diagramoch, ukazuje sa, že títo autori urputne zápasili, aby vyjadrili na jednom náčrte viac, než v skutočnosti znesie.</a:t>
            </a:r>
          </a:p>
          <a:p>
            <a:r>
              <a:rPr lang="sk-SK" sz="1800"/>
              <a:t>Reprezentujú škatuľky bežiace programy? Alebo kusy zdrojového kódu? Alebo fyzické počítače? Alebo iba logické zoskupenie funkcionality? </a:t>
            </a:r>
          </a:p>
          <a:p>
            <a:r>
              <a:rPr lang="sk-SK" sz="1800"/>
              <a:t>Reprezentujú šípky kompilačné závislosti? Alebo riadiace toky? Alebo dátové toky?</a:t>
            </a:r>
          </a:p>
          <a:p>
            <a:r>
              <a:rPr lang="sk-SK" sz="1800"/>
              <a:t>Zvyčajne kúsok všetkého.</a:t>
            </a:r>
          </a:p>
          <a:p>
            <a:r>
              <a:rPr lang="sk-SK" sz="1800"/>
              <a:t>Niekedy architektúra softvéru trpí tým, že systémový návrh zašiel priďaleko v predčasnom členení  softvéru alebo </a:t>
            </a:r>
            <a:r>
              <a:rPr lang="sk-SK" sz="1800" b="1"/>
              <a:t>prílišnom dôraze na jeden aspekt softvérového vývoja</a:t>
            </a:r>
            <a:r>
              <a:rPr lang="sk-SK" sz="1800"/>
              <a:t>: dátové inžinierstvo, </a:t>
            </a:r>
            <a:r>
              <a:rPr lang="sk-SK" sz="1800" err="1"/>
              <a:t>run-time</a:t>
            </a:r>
            <a:r>
              <a:rPr lang="sk-SK" sz="1800"/>
              <a:t> efektívnosť alebo vývojová stratégia a organizácia tímu.</a:t>
            </a:r>
          </a:p>
          <a:p>
            <a:r>
              <a:rPr lang="sk-SK" sz="1800"/>
              <a:t>Často tiež architektúra neodráža záujmy všetkých svojich </a:t>
            </a:r>
            <a:r>
              <a:rPr lang="sk-SK" sz="1800" err="1"/>
              <a:t>stakeholderov</a:t>
            </a:r>
            <a:r>
              <a:rPr lang="sk-SK" sz="1800"/>
              <a:t>.“</a:t>
            </a:r>
          </a:p>
          <a:p>
            <a:pPr marL="0" indent="0" algn="r">
              <a:buNone/>
            </a:pPr>
            <a:r>
              <a:rPr lang="sk-SK" sz="2400" err="1"/>
              <a:t>Philippe</a:t>
            </a:r>
            <a:r>
              <a:rPr lang="sk-SK" sz="2400"/>
              <a:t> </a:t>
            </a:r>
            <a:r>
              <a:rPr lang="sk-SK" sz="2400" err="1"/>
              <a:t>Kruchten</a:t>
            </a:r>
            <a:r>
              <a:rPr lang="sk-SK" sz="2400"/>
              <a:t>, 1995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687589-810A-467D-9E0A-1DCAB1A8DDB2}" type="slidenum">
              <a:rPr lang="sk-SK" smtClean="0"/>
              <a:pPr>
                <a:defRPr/>
              </a:pPr>
              <a:t>10</a:t>
            </a:fld>
            <a:endParaRPr lang="sk-SK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091" y="0"/>
            <a:ext cx="1068909" cy="1066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141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246" y="44624"/>
            <a:ext cx="7758138" cy="857256"/>
          </a:xfrm>
        </p:spPr>
        <p:txBody>
          <a:bodyPr/>
          <a:lstStyle/>
          <a:p>
            <a:r>
              <a:rPr lang="sk-SK" sz="4000"/>
              <a:t>Pohľady v stavebnej architektúre</a:t>
            </a:r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4" y="981077"/>
            <a:ext cx="4177160" cy="5203825"/>
          </a:xfrm>
        </p:spPr>
        <p:txBody>
          <a:bodyPr/>
          <a:lstStyle/>
          <a:p>
            <a:pPr marL="457200" indent="-457200"/>
            <a:r>
              <a:rPr lang="sk-SK"/>
              <a:t>Jeden 2-rozmerný výkres – neprehľadný.</a:t>
            </a:r>
          </a:p>
          <a:p>
            <a:pPr marL="457200" indent="-457200"/>
            <a:r>
              <a:rPr lang="sk-SK"/>
              <a:t>Pohľady: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sk-SK"/>
              <a:t>Priečelie.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sk-SK"/>
              <a:t>Pôdorys prízemia ...</a:t>
            </a:r>
          </a:p>
          <a:p>
            <a:pPr marL="400050">
              <a:buFont typeface="Arial" pitchFamily="34" charset="0"/>
              <a:buChar char="•"/>
            </a:pPr>
            <a:r>
              <a:rPr lang="sk-SK"/>
              <a:t>Detailnejšie technické pohľady:</a:t>
            </a:r>
          </a:p>
          <a:p>
            <a:pPr marL="800100" lvl="1">
              <a:buFont typeface="Arial" pitchFamily="34" charset="0"/>
              <a:buChar char="•"/>
            </a:pPr>
            <a:r>
              <a:rPr lang="sk-SK"/>
              <a:t>Stavebný.</a:t>
            </a:r>
          </a:p>
          <a:p>
            <a:pPr marL="800100" lvl="1">
              <a:buFont typeface="Arial" pitchFamily="34" charset="0"/>
              <a:buChar char="•"/>
            </a:pPr>
            <a:r>
              <a:rPr lang="sk-SK" err="1"/>
              <a:t>Elektr</a:t>
            </a:r>
            <a:r>
              <a:rPr lang="sk-SK"/>
              <a:t>. inštalácia </a:t>
            </a:r>
          </a:p>
          <a:p>
            <a:pPr marL="800100" lvl="1">
              <a:buFont typeface="Arial" pitchFamily="34" charset="0"/>
              <a:buChar char="•"/>
            </a:pPr>
            <a:r>
              <a:rPr lang="sk-SK"/>
              <a:t>...</a:t>
            </a:r>
          </a:p>
          <a:p>
            <a:pPr marL="800100" lvl="1">
              <a:buFont typeface="Arial" pitchFamily="34" charset="0"/>
              <a:buChar char="•"/>
            </a:pPr>
            <a:endParaRPr lang="sk-SK"/>
          </a:p>
          <a:p>
            <a:pPr lvl="1"/>
            <a:endParaRPr lang="sk-SK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75C5B68B-B53A-48C8-AB64-ED7C8192E2C5}" type="slidenum">
              <a:rPr lang="sk-SK" smtClean="0"/>
              <a:pPr>
                <a:defRPr/>
              </a:pPr>
              <a:t>11</a:t>
            </a:fld>
            <a:endParaRPr lang="sk-S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4169" y="981077"/>
            <a:ext cx="2853456" cy="5203825"/>
          </a:xfrm>
        </p:spPr>
        <p:txBody>
          <a:bodyPr/>
          <a:lstStyle/>
          <a:p>
            <a:pPr marL="0" indent="0">
              <a:buNone/>
            </a:pPr>
            <a:r>
              <a:rPr lang="sk-SK"/>
              <a:t> </a:t>
            </a:r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84784"/>
            <a:ext cx="4536504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592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Pohľady na ľudské telo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sz="2800"/>
              <a:t>Podobne živé organizmy skúmame podľa sústav:</a:t>
            </a:r>
            <a:endParaRPr lang="en-US" sz="2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33F76B47-7008-415A-99BE-CD03D3135A11}" type="slidenum">
              <a:rPr lang="sk-SK" smtClean="0"/>
              <a:pPr>
                <a:defRPr/>
              </a:pPr>
              <a:t>12</a:t>
            </a:fld>
            <a:endParaRPr lang="sk-SK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348880"/>
            <a:ext cx="1800200" cy="2344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348879"/>
            <a:ext cx="2178922" cy="234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3" y="2348878"/>
            <a:ext cx="1990469" cy="2344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3" y="2348878"/>
            <a:ext cx="2186089" cy="234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40537" y="5269461"/>
            <a:ext cx="10778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sk-SK" sz="2000"/>
              <a:t>Oporná sústava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4753" y="5269461"/>
            <a:ext cx="13511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sk-SK" sz="2000"/>
              <a:t>Pohybová sústava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89010" y="5269461"/>
            <a:ext cx="13511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sk-SK" sz="2000"/>
              <a:t>Obehová sústava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17665" y="5269461"/>
            <a:ext cx="13511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sk-SK" sz="2000"/>
              <a:t>Nervová sústava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189410" y="5269461"/>
            <a:ext cx="1351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sk-SK" sz="2000"/>
              <a:t>a iné</a:t>
            </a:r>
          </a:p>
        </p:txBody>
      </p:sp>
    </p:spTree>
    <p:extLst>
      <p:ext uri="{BB962C8B-B14F-4D97-AF65-F5344CB8AC3E}">
        <p14:creationId xmlns:p14="http://schemas.microsoft.com/office/powerpoint/2010/main" val="1972905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Pohľady v </a:t>
            </a:r>
            <a:r>
              <a:rPr lang="sk-SK" err="1"/>
              <a:t>softv</a:t>
            </a:r>
            <a:r>
              <a:rPr lang="sk-SK"/>
              <a:t>. inžinierstve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6563072" cy="4929411"/>
          </a:xfrm>
        </p:spPr>
        <p:txBody>
          <a:bodyPr/>
          <a:lstStyle/>
          <a:p>
            <a:r>
              <a:rPr lang="sk-SK"/>
              <a:t>Nie je jednotný názor</a:t>
            </a:r>
          </a:p>
          <a:p>
            <a:r>
              <a:rPr lang="sk-SK"/>
              <a:t>4 hlavné smery:</a:t>
            </a:r>
          </a:p>
          <a:p>
            <a:pPr lvl="1"/>
            <a:r>
              <a:rPr lang="sk-SK" err="1"/>
              <a:t>Constantine</a:t>
            </a:r>
            <a:r>
              <a:rPr lang="sk-SK"/>
              <a:t> </a:t>
            </a:r>
            <a:r>
              <a:rPr lang="sk-SK">
                <a:latin typeface="Arial"/>
                <a:cs typeface="Arial"/>
              </a:rPr>
              <a:t>→ ... → </a:t>
            </a:r>
            <a:r>
              <a:rPr lang="sk-SK" err="1">
                <a:latin typeface="Arial"/>
                <a:cs typeface="Arial"/>
              </a:rPr>
              <a:t>Booch</a:t>
            </a:r>
            <a:r>
              <a:rPr lang="sk-SK">
                <a:latin typeface="Arial"/>
                <a:cs typeface="Arial"/>
              </a:rPr>
              <a:t> a kol. </a:t>
            </a:r>
          </a:p>
          <a:p>
            <a:pPr lvl="2"/>
            <a:r>
              <a:rPr lang="sk-SK" err="1"/>
              <a:t>Štrukturovaný</a:t>
            </a:r>
            <a:r>
              <a:rPr lang="sk-SK"/>
              <a:t> návrh </a:t>
            </a:r>
            <a:r>
              <a:rPr lang="sk-SK">
                <a:latin typeface="Arial"/>
                <a:cs typeface="Arial"/>
              </a:rPr>
              <a:t>→ ... → UML (diagramy)</a:t>
            </a:r>
            <a:endParaRPr lang="sk-SK"/>
          </a:p>
          <a:p>
            <a:pPr lvl="1"/>
            <a:r>
              <a:rPr lang="sk-SK"/>
              <a:t>Parnas </a:t>
            </a:r>
            <a:r>
              <a:rPr lang="sk-SK">
                <a:latin typeface="Arial"/>
                <a:cs typeface="Arial"/>
              </a:rPr>
              <a:t>→ ... → </a:t>
            </a:r>
            <a:r>
              <a:rPr lang="sk-SK" err="1">
                <a:latin typeface="Arial"/>
                <a:cs typeface="Arial"/>
              </a:rPr>
              <a:t>Rozanski</a:t>
            </a:r>
            <a:r>
              <a:rPr lang="sk-SK">
                <a:latin typeface="Arial"/>
                <a:cs typeface="Arial"/>
              </a:rPr>
              <a:t> </a:t>
            </a:r>
            <a:r>
              <a:rPr lang="en-US">
                <a:latin typeface="Arial"/>
                <a:cs typeface="Arial"/>
              </a:rPr>
              <a:t>&amp; Woods</a:t>
            </a:r>
            <a:endParaRPr lang="sk-SK">
              <a:latin typeface="Arial"/>
              <a:cs typeface="Arial"/>
            </a:endParaRPr>
          </a:p>
          <a:p>
            <a:pPr lvl="2"/>
            <a:r>
              <a:rPr lang="sk-SK">
                <a:latin typeface="Arial"/>
                <a:cs typeface="Arial"/>
              </a:rPr>
              <a:t>Modulárny návrh → ... → Architektúra</a:t>
            </a:r>
            <a:endParaRPr lang="en-US">
              <a:latin typeface="Arial"/>
              <a:cs typeface="Arial"/>
            </a:endParaRPr>
          </a:p>
          <a:p>
            <a:pPr lvl="1"/>
            <a:r>
              <a:rPr lang="sk-SK">
                <a:latin typeface="Arial"/>
                <a:cs typeface="Arial"/>
              </a:rPr>
              <a:t>Štandardy</a:t>
            </a:r>
            <a:r>
              <a:rPr lang="en-US">
                <a:latin typeface="Arial"/>
                <a:cs typeface="Arial"/>
              </a:rPr>
              <a:t> </a:t>
            </a:r>
            <a:r>
              <a:rPr lang="sk-SK"/>
              <a:t>IEEE č. 1471 </a:t>
            </a:r>
            <a:r>
              <a:rPr lang="sk-SK">
                <a:latin typeface="Arial"/>
                <a:cs typeface="Arial"/>
              </a:rPr>
              <a:t>→</a:t>
            </a:r>
            <a:r>
              <a:rPr lang="en-US">
                <a:latin typeface="Arial"/>
                <a:cs typeface="Arial"/>
              </a:rPr>
              <a:t> ISO 42010</a:t>
            </a:r>
            <a:r>
              <a:rPr lang="sk-SK">
                <a:latin typeface="Arial"/>
                <a:cs typeface="Arial"/>
              </a:rPr>
              <a:t> </a:t>
            </a:r>
          </a:p>
          <a:p>
            <a:pPr lvl="2"/>
            <a:r>
              <a:rPr lang="sk-SK">
                <a:latin typeface="Arial"/>
                <a:cs typeface="Arial"/>
              </a:rPr>
              <a:t>Neurčujú konkrétne pohľady, ale</a:t>
            </a:r>
            <a:r>
              <a:rPr lang="en-US">
                <a:latin typeface="Arial"/>
                <a:cs typeface="Arial"/>
              </a:rPr>
              <a:t> </a:t>
            </a:r>
            <a:r>
              <a:rPr lang="sk-SK">
                <a:latin typeface="Arial"/>
                <a:cs typeface="Arial"/>
              </a:rPr>
              <a:t>predpisujú, že architektúra musí obsahovať pohľady</a:t>
            </a:r>
          </a:p>
          <a:p>
            <a:pPr lvl="1"/>
            <a:r>
              <a:rPr lang="en-US" err="1">
                <a:latin typeface="Arial"/>
                <a:cs typeface="Arial"/>
              </a:rPr>
              <a:t>Zachman</a:t>
            </a:r>
            <a:r>
              <a:rPr lang="en-US">
                <a:latin typeface="Arial"/>
                <a:cs typeface="Arial"/>
              </a:rPr>
              <a:t> </a:t>
            </a:r>
            <a:r>
              <a:rPr lang="sk-SK">
                <a:latin typeface="Arial"/>
                <a:cs typeface="Arial"/>
              </a:rPr>
              <a:t>→ ... →</a:t>
            </a:r>
            <a:r>
              <a:rPr lang="en-US">
                <a:latin typeface="Arial"/>
                <a:cs typeface="Arial"/>
              </a:rPr>
              <a:t> </a:t>
            </a:r>
            <a:r>
              <a:rPr lang="sk-SK">
                <a:latin typeface="Arial"/>
                <a:cs typeface="Arial"/>
              </a:rPr>
              <a:t>TOGAF → </a:t>
            </a:r>
            <a:r>
              <a:rPr lang="sk-SK" err="1">
                <a:latin typeface="Arial"/>
                <a:cs typeface="Arial"/>
              </a:rPr>
              <a:t>ArchiMate</a:t>
            </a:r>
            <a:r>
              <a:rPr lang="en-US">
                <a:latin typeface="Arial"/>
                <a:cs typeface="Arial"/>
              </a:rPr>
              <a:t> </a:t>
            </a:r>
            <a:endParaRPr lang="sk-SK">
              <a:latin typeface="Arial"/>
              <a:cs typeface="Arial"/>
            </a:endParaRPr>
          </a:p>
          <a:p>
            <a:pPr lvl="2"/>
            <a:r>
              <a:rPr lang="sk-SK">
                <a:latin typeface="Arial"/>
                <a:cs typeface="Arial"/>
              </a:rPr>
              <a:t>So</a:t>
            </a:r>
            <a:r>
              <a:rPr lang="en-US">
                <a:latin typeface="Arial"/>
                <a:cs typeface="Arial"/>
              </a:rPr>
              <a:t>f</a:t>
            </a:r>
            <a:r>
              <a:rPr lang="sk-SK" err="1">
                <a:latin typeface="Arial"/>
                <a:cs typeface="Arial"/>
              </a:rPr>
              <a:t>tvérová</a:t>
            </a:r>
            <a:r>
              <a:rPr lang="sk-SK">
                <a:latin typeface="Arial"/>
                <a:cs typeface="Arial"/>
              </a:rPr>
              <a:t> architektúra je súčasť celkovej Enterprise architektúry, modelovanie celej EA</a:t>
            </a:r>
          </a:p>
          <a:p>
            <a:pPr lvl="2"/>
            <a:r>
              <a:rPr lang="sk-SK" i="1">
                <a:solidFill>
                  <a:srgbClr val="0070C0"/>
                </a:solidFill>
                <a:latin typeface="Arial"/>
                <a:cs typeface="Arial"/>
              </a:rPr>
              <a:t>V predmete: Techniky softvérovej analýzy</a:t>
            </a:r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687589-810A-467D-9E0A-1DCAB1A8DDB2}" type="slidenum">
              <a:rPr lang="sk-SK" smtClean="0"/>
              <a:pPr>
                <a:defRPr/>
              </a:pPr>
              <a:t>13</a:t>
            </a:fld>
            <a:endParaRPr lang="sk-SK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172" y="1772816"/>
            <a:ext cx="1117188" cy="146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900" y="2924944"/>
            <a:ext cx="941692" cy="111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47" y="3845641"/>
            <a:ext cx="994693" cy="1405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614" y="5353177"/>
            <a:ext cx="1366207" cy="139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6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Taxonómia diagramov UML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687589-810A-467D-9E0A-1DCAB1A8DDB2}" type="slidenum">
              <a:rPr lang="sk-SK" smtClean="0"/>
              <a:pPr>
                <a:defRPr/>
              </a:pPr>
              <a:t>14</a:t>
            </a:fld>
            <a:endParaRPr lang="sk-SK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52737"/>
            <a:ext cx="6984776" cy="56886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/>
          <p:cNvCxnSpPr/>
          <p:nvPr/>
        </p:nvCxnSpPr>
        <p:spPr bwMode="auto">
          <a:xfrm flipH="1">
            <a:off x="5292080" y="2217874"/>
            <a:ext cx="432048" cy="3803414"/>
          </a:xfrm>
          <a:prstGeom prst="straightConnector1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232199" y="1472666"/>
            <a:ext cx="35601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>
                <a:solidFill>
                  <a:srgbClr val="FF0000"/>
                </a:solidFill>
              </a:rPr>
              <a:t>Typy UML diagramov je možné považovať za arch. pohľady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>
            <a:off x="4407144" y="2217874"/>
            <a:ext cx="1316984" cy="3803414"/>
          </a:xfrm>
          <a:prstGeom prst="straightConnector1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5443517" y="1217883"/>
            <a:ext cx="35601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>
                <a:solidFill>
                  <a:srgbClr val="00B0F0"/>
                </a:solidFill>
              </a:rPr>
              <a:t>Niektoré typy diagramov však spolu patria do jedného typu pohľadu, napr.</a:t>
            </a:r>
          </a:p>
        </p:txBody>
      </p:sp>
    </p:spTree>
    <p:extLst>
      <p:ext uri="{BB962C8B-B14F-4D97-AF65-F5344CB8AC3E}">
        <p14:creationId xmlns:p14="http://schemas.microsoft.com/office/powerpoint/2010/main" val="237098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„Architektonický“ smer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8760"/>
            <a:ext cx="6347048" cy="485740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sk-SK" sz="2400"/>
              <a:t>D. Parnas (1985) – 3 pohľady</a:t>
            </a:r>
          </a:p>
          <a:p>
            <a:pPr lvl="1">
              <a:buFont typeface="Arial" pitchFamily="34" charset="0"/>
              <a:buChar char="•"/>
            </a:pPr>
            <a:r>
              <a:rPr lang="sk-SK" sz="1800"/>
              <a:t>Nenazýval ich „pohľady“, ale „štruktúry systému“</a:t>
            </a:r>
          </a:p>
          <a:p>
            <a:pPr>
              <a:buFont typeface="Arial" pitchFamily="34" charset="0"/>
              <a:buChar char="•"/>
            </a:pPr>
            <a:r>
              <a:rPr lang="sk-SK" sz="2400" err="1"/>
              <a:t>Perry</a:t>
            </a:r>
            <a:r>
              <a:rPr lang="sk-SK" sz="2400"/>
              <a:t> a Wolf (1992) – 3 pohľady</a:t>
            </a:r>
          </a:p>
          <a:p>
            <a:pPr lvl="1">
              <a:buFont typeface="Arial" pitchFamily="34" charset="0"/>
              <a:buChar char="•"/>
            </a:pPr>
            <a:r>
              <a:rPr lang="sk-SK" sz="1800"/>
              <a:t>Zaviedli pojem „pohľady“</a:t>
            </a:r>
            <a:r>
              <a:rPr lang="en-US" sz="1800"/>
              <a:t>; in</a:t>
            </a:r>
            <a:r>
              <a:rPr lang="sk-SK" sz="1800"/>
              <a:t>é pohľady ako Parnas</a:t>
            </a:r>
          </a:p>
          <a:p>
            <a:pPr>
              <a:buFont typeface="Arial" pitchFamily="34" charset="0"/>
              <a:buChar char="•"/>
            </a:pPr>
            <a:r>
              <a:rPr lang="sk-SK" sz="2400" err="1">
                <a:solidFill>
                  <a:srgbClr val="0070C0"/>
                </a:solidFill>
              </a:rPr>
              <a:t>Kruchten</a:t>
            </a:r>
            <a:r>
              <a:rPr lang="sk-SK" sz="2400">
                <a:solidFill>
                  <a:srgbClr val="0070C0"/>
                </a:solidFill>
              </a:rPr>
              <a:t> (1995) -  4+1 pohľady</a:t>
            </a:r>
          </a:p>
          <a:p>
            <a:pPr lvl="1">
              <a:buFont typeface="Arial" pitchFamily="34" charset="0"/>
              <a:buChar char="•"/>
            </a:pPr>
            <a:r>
              <a:rPr lang="sk-SK" sz="2000">
                <a:solidFill>
                  <a:srgbClr val="0070C0"/>
                </a:solidFill>
              </a:rPr>
              <a:t>Prvý široko akceptovaný článok o pohľadoch</a:t>
            </a:r>
          </a:p>
          <a:p>
            <a:pPr>
              <a:buFont typeface="Arial" pitchFamily="34" charset="0"/>
              <a:buChar char="•"/>
            </a:pPr>
            <a:r>
              <a:rPr lang="sk-SK" sz="2400" err="1">
                <a:solidFill>
                  <a:srgbClr val="FF0000"/>
                </a:solidFill>
              </a:rPr>
              <a:t>Rozanski</a:t>
            </a:r>
            <a:r>
              <a:rPr lang="sk-SK" sz="2400">
                <a:solidFill>
                  <a:srgbClr val="FF0000"/>
                </a:solidFill>
              </a:rPr>
              <a:t> a </a:t>
            </a:r>
            <a:r>
              <a:rPr lang="sk-SK" sz="2400" err="1">
                <a:solidFill>
                  <a:srgbClr val="FF0000"/>
                </a:solidFill>
              </a:rPr>
              <a:t>Woods</a:t>
            </a:r>
            <a:r>
              <a:rPr lang="sk-SK" sz="2400">
                <a:solidFill>
                  <a:srgbClr val="FF0000"/>
                </a:solidFill>
              </a:rPr>
              <a:t> (2005, 2011)</a:t>
            </a:r>
          </a:p>
          <a:p>
            <a:pPr lvl="1">
              <a:buFont typeface="Arial" pitchFamily="34" charset="0"/>
              <a:buChar char="•"/>
            </a:pPr>
            <a:r>
              <a:rPr lang="sk-SK" sz="2000">
                <a:solidFill>
                  <a:srgbClr val="FF0000"/>
                </a:solidFill>
              </a:rPr>
              <a:t>Vychádzajú z </a:t>
            </a:r>
            <a:r>
              <a:rPr lang="sk-SK" sz="2000" err="1">
                <a:solidFill>
                  <a:srgbClr val="FF0000"/>
                </a:solidFill>
              </a:rPr>
              <a:t>Kruchtena</a:t>
            </a:r>
            <a:endParaRPr lang="sk-SK" sz="2000">
              <a:solidFill>
                <a:srgbClr val="FF0000"/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sk-SK" sz="2000">
                <a:solidFill>
                  <a:srgbClr val="FF0000"/>
                </a:solidFill>
              </a:rPr>
              <a:t>7 pohľadov (podrobnejšie v tomto predmete)</a:t>
            </a:r>
          </a:p>
          <a:p>
            <a:pPr>
              <a:buFont typeface="Arial" pitchFamily="34" charset="0"/>
              <a:buChar char="•"/>
            </a:pPr>
            <a:r>
              <a:rPr lang="sk-SK" sz="2400" err="1"/>
              <a:t>Clements</a:t>
            </a:r>
            <a:r>
              <a:rPr lang="sk-SK" sz="2400"/>
              <a:t> a kol. (2003, 2010) – 3 pohľady</a:t>
            </a:r>
          </a:p>
          <a:p>
            <a:pPr lvl="1">
              <a:buFont typeface="Arial" pitchFamily="34" charset="0"/>
              <a:buChar char="•"/>
            </a:pPr>
            <a:r>
              <a:rPr lang="sk-SK" sz="2000"/>
              <a:t>Vychádzajú z pôvodného </a:t>
            </a:r>
            <a:r>
              <a:rPr lang="sk-SK" sz="2000" err="1"/>
              <a:t>Parnasa</a:t>
            </a:r>
            <a:endParaRPr lang="sk-SK" sz="2000"/>
          </a:p>
          <a:p>
            <a:pPr>
              <a:buFont typeface="Arial" pitchFamily="34" charset="0"/>
              <a:buChar char="•"/>
            </a:pPr>
            <a:r>
              <a:rPr lang="sk-SK" sz="2400"/>
              <a:t>Niekoľko ďalších autorov</a:t>
            </a:r>
          </a:p>
          <a:p>
            <a:pPr lvl="1">
              <a:buFont typeface="Arial" pitchFamily="34" charset="0"/>
              <a:buChar char="•"/>
            </a:pPr>
            <a:endParaRPr lang="sk-SK"/>
          </a:p>
          <a:p>
            <a:pPr>
              <a:buFont typeface="Arial" pitchFamily="34" charset="0"/>
              <a:buChar char="•"/>
            </a:pPr>
            <a:endParaRPr lang="en-US" sz="24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64288" y="1600200"/>
            <a:ext cx="1522512" cy="4525963"/>
          </a:xfrm>
        </p:spPr>
        <p:txBody>
          <a:bodyPr/>
          <a:lstStyle/>
          <a:p>
            <a:pPr marL="0" indent="0">
              <a:buNone/>
            </a:pPr>
            <a:r>
              <a:rPr lang="sk-SK"/>
              <a:t>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9024D6-2100-4CB7-ACAC-C8BBAFD1BC49}" type="slidenum">
              <a:rPr lang="sk-SK" smtClean="0"/>
              <a:pPr>
                <a:defRPr/>
              </a:pPr>
              <a:t>15</a:t>
            </a:fld>
            <a:endParaRPr lang="sk-SK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948" y="1079710"/>
            <a:ext cx="1007802" cy="1217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587" y="2420888"/>
            <a:ext cx="1068909" cy="1066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26465" y="3537879"/>
            <a:ext cx="1085895" cy="1475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292" y="5229200"/>
            <a:ext cx="983612" cy="146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44808" y="5229199"/>
            <a:ext cx="991688" cy="1466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224" y="3559265"/>
            <a:ext cx="1212745" cy="1435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724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758113" cy="857250"/>
          </a:xfrm>
        </p:spPr>
        <p:txBody>
          <a:bodyPr/>
          <a:lstStyle/>
          <a:p>
            <a:pPr eaLnBrk="1" hangingPunct="1"/>
            <a:r>
              <a:rPr lang="sk-SK"/>
              <a:t> </a:t>
            </a:r>
            <a:endParaRPr lang="en-US"/>
          </a:p>
        </p:txBody>
      </p:sp>
      <p:sp>
        <p:nvSpPr>
          <p:cNvPr id="4915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96752"/>
            <a:ext cx="2243138" cy="4929411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sk-SK">
                <a:solidFill>
                  <a:srgbClr val="FF0000"/>
                </a:solidFill>
              </a:rPr>
              <a:t>ISO 42010:  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sk-SK" sz="2000">
                <a:solidFill>
                  <a:srgbClr val="FF0000"/>
                </a:solidFill>
              </a:rPr>
              <a:t>konceptuálny model opisu architektúry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A2E136C-4689-490B-A71E-EF8F6A713A73}" type="slidenum">
              <a:rPr lang="sk-SK"/>
              <a:pPr>
                <a:defRPr/>
              </a:pPr>
              <a:t>16</a:t>
            </a:fld>
            <a:endParaRPr lang="sk-SK"/>
          </a:p>
        </p:txBody>
      </p:sp>
      <p:sp>
        <p:nvSpPr>
          <p:cNvPr id="49157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fontAlgn="base">
              <a:spcAft>
                <a:spcPct val="0"/>
              </a:spcAft>
              <a:buNone/>
            </a:pPr>
            <a:r>
              <a:rPr lang="sk-SK"/>
              <a:t> </a:t>
            </a:r>
            <a:endParaRPr/>
          </a:p>
        </p:txBody>
      </p:sp>
      <p:pic>
        <p:nvPicPr>
          <p:cNvPr id="491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404" y="0"/>
            <a:ext cx="6261100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84984"/>
            <a:ext cx="1656184" cy="2340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1564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ISO 42010 - Princípy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 sz="2000"/>
              <a:t>Štandard sa venuje opisu architektúry t. j. produktu. Nezaoberá sa metódou tvorby architektúry.</a:t>
            </a:r>
            <a:endParaRPr lang="en-US" sz="2000"/>
          </a:p>
          <a:p>
            <a:pPr lvl="0"/>
            <a:r>
              <a:rPr lang="sk-SK" sz="2000"/>
              <a:t>Definuje základné architektonické pojmy (ontológiu). Poskytuje konceptuálny model opisu architektúry (</a:t>
            </a:r>
            <a:r>
              <a:rPr lang="sk-SK" sz="2000" err="1"/>
              <a:t>meta-model</a:t>
            </a:r>
            <a:r>
              <a:rPr lang="sk-SK" sz="2000"/>
              <a:t>) vo forme UML diagramu tried.</a:t>
            </a:r>
            <a:endParaRPr lang="en-US" sz="2000"/>
          </a:p>
          <a:p>
            <a:pPr lvl="0"/>
            <a:r>
              <a:rPr lang="sk-SK" sz="2000"/>
              <a:t>Holistický princíp: je iba 1 architektúra (nie niekoľko), na ktorú môžu exitovať rôzne pohľady </a:t>
            </a:r>
          </a:p>
          <a:p>
            <a:pPr lvl="0"/>
            <a:r>
              <a:rPr lang="sk-SK" sz="2000"/>
              <a:t>Dualizmus: architektúra znamená konštrukciu aj vlastnosti.</a:t>
            </a:r>
            <a:endParaRPr lang="en-US" sz="2000"/>
          </a:p>
          <a:p>
            <a:r>
              <a:rPr lang="sk-SK" sz="2000"/>
              <a:t>Opis architektúry odráža záujmy (angl. </a:t>
            </a:r>
            <a:r>
              <a:rPr lang="sk-SK" sz="2000" err="1"/>
              <a:t>concerns</a:t>
            </a:r>
            <a:r>
              <a:rPr lang="sk-SK" sz="2000"/>
              <a:t>) </a:t>
            </a:r>
            <a:r>
              <a:rPr lang="sk-SK" sz="2000" err="1"/>
              <a:t>stakeholderov</a:t>
            </a:r>
            <a:r>
              <a:rPr lang="sk-SK" sz="2000"/>
              <a:t>. </a:t>
            </a:r>
          </a:p>
          <a:p>
            <a:r>
              <a:rPr lang="sk-SK" sz="2000"/>
              <a:t>Opis architektúry je </a:t>
            </a:r>
            <a:r>
              <a:rPr lang="sk-SK" sz="2000" err="1"/>
              <a:t>multi-pohľadový</a:t>
            </a:r>
            <a:r>
              <a:rPr lang="sk-SK" sz="2000"/>
              <a:t>. (Kľúčový princíp štandardu.)</a:t>
            </a:r>
          </a:p>
          <a:p>
            <a:r>
              <a:rPr lang="sk-SK" sz="2000"/>
              <a:t>Architektonický pohľad obsahuje 1 alebo niekoľko arch. modelov.</a:t>
            </a:r>
          </a:p>
          <a:p>
            <a:pPr lvl="0"/>
            <a:r>
              <a:rPr lang="sk-SK" sz="2000"/>
              <a:t>Opis architektúry obsahuje zdôvodnenie (angl. </a:t>
            </a:r>
            <a:r>
              <a:rPr lang="sk-SK" sz="2000" err="1"/>
              <a:t>rationale</a:t>
            </a:r>
            <a:r>
              <a:rPr lang="sk-SK" sz="2000"/>
              <a:t>). </a:t>
            </a:r>
          </a:p>
          <a:p>
            <a:pPr lvl="0"/>
            <a:r>
              <a:rPr lang="sk-SK" sz="2000"/>
              <a:t>Štandard nepredpisuje žiadne konkrétne jazyky na opis architektúry, </a:t>
            </a:r>
            <a:r>
              <a:rPr lang="sk-SK" sz="2000" err="1"/>
              <a:t>frameworky</a:t>
            </a:r>
            <a:r>
              <a:rPr lang="sk-SK" sz="2000"/>
              <a:t>, pohľady, modely či techniky.</a:t>
            </a:r>
            <a:endParaRPr lang="en-US" sz="2000"/>
          </a:p>
          <a:p>
            <a:endParaRPr lang="en-US" sz="2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687589-810A-467D-9E0A-1DCAB1A8DDB2}" type="slidenum">
              <a:rPr lang="sk-SK" smtClean="0"/>
              <a:pPr>
                <a:defRPr/>
              </a:pPr>
              <a:t>17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23573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Obsah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sk-SK"/>
              <a:t>Čo je softvérová architektúra?</a:t>
            </a:r>
          </a:p>
          <a:p>
            <a:pPr marL="514350" indent="-514350">
              <a:buFont typeface="+mj-lt"/>
              <a:buAutoNum type="arabicPeriod"/>
            </a:pPr>
            <a:r>
              <a:rPr lang="sk-SK"/>
              <a:t>Architektonické pohľady</a:t>
            </a:r>
          </a:p>
          <a:p>
            <a:pPr marL="514350" indent="-514350">
              <a:buFont typeface="+mj-lt"/>
              <a:buAutoNum type="arabicPeriod"/>
            </a:pPr>
            <a:r>
              <a:rPr lang="sk-SK"/>
              <a:t>Ilustračný príklad modelovania architektúry použitím architektonických pohľadov</a:t>
            </a:r>
          </a:p>
          <a:p>
            <a:pPr marL="514350" indent="-514350">
              <a:buFont typeface="+mj-lt"/>
              <a:buAutoNum type="arabicPeriod"/>
            </a:pPr>
            <a:r>
              <a:rPr lang="sk-SK"/>
              <a:t>Záver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687589-810A-467D-9E0A-1DCAB1A8DDB2}" type="slidenum">
              <a:rPr lang="sk-SK" smtClean="0"/>
              <a:pPr>
                <a:defRPr/>
              </a:pPr>
              <a:t>18</a:t>
            </a:fld>
            <a:endParaRPr lang="sk-SK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645024"/>
            <a:ext cx="3039790" cy="2702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44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Ilustračný príklad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sz="2400"/>
              <a:t>Ilustračný príklad modelovania architektonických pohľadov podľa </a:t>
            </a:r>
            <a:r>
              <a:rPr lang="sk-SK" sz="2400" err="1"/>
              <a:t>Rozanského</a:t>
            </a:r>
            <a:r>
              <a:rPr lang="sk-SK" sz="2400"/>
              <a:t> a </a:t>
            </a:r>
            <a:r>
              <a:rPr lang="sk-SK" sz="2400" err="1"/>
              <a:t>Woodsa</a:t>
            </a:r>
            <a:endParaRPr lang="sk-SK" sz="2400"/>
          </a:p>
          <a:p>
            <a:r>
              <a:rPr lang="sk-SK" sz="2400"/>
              <a:t>Systém na elektronické bankovníctvo</a:t>
            </a:r>
          </a:p>
          <a:p>
            <a:pPr lvl="1"/>
            <a:r>
              <a:rPr lang="sk-SK" sz="2000"/>
              <a:t>Známy publiku (do určitej úrovne)</a:t>
            </a:r>
          </a:p>
          <a:p>
            <a:pPr lvl="1"/>
            <a:r>
              <a:rPr lang="sk-SK" sz="2000"/>
              <a:t>Pre potreby príkladu zjednodušený</a:t>
            </a:r>
          </a:p>
          <a:p>
            <a:r>
              <a:rPr lang="sk-SK" sz="2400"/>
              <a:t>Porovnanie s </a:t>
            </a:r>
            <a:r>
              <a:rPr lang="sk-SK" sz="2400" err="1"/>
              <a:t>Rozanskim</a:t>
            </a:r>
            <a:r>
              <a:rPr lang="sk-SK" sz="2400"/>
              <a:t> a </a:t>
            </a:r>
            <a:r>
              <a:rPr lang="sk-SK" sz="2400" err="1"/>
              <a:t>Woodsom</a:t>
            </a:r>
            <a:endParaRPr lang="sk-SK" sz="2400"/>
          </a:p>
          <a:p>
            <a:pPr lvl="1"/>
            <a:r>
              <a:rPr lang="sk-SK" sz="2000"/>
              <a:t>R </a:t>
            </a:r>
            <a:r>
              <a:rPr lang="en-US" sz="2000"/>
              <a:t>&amp;</a:t>
            </a:r>
            <a:r>
              <a:rPr lang="sk-SK" sz="2000"/>
              <a:t> W iba rámcovo</a:t>
            </a:r>
            <a:r>
              <a:rPr lang="en-US" sz="2000"/>
              <a:t> </a:t>
            </a:r>
            <a:r>
              <a:rPr lang="sk-SK" sz="2000"/>
              <a:t>opisujú modelovanie v UML</a:t>
            </a:r>
          </a:p>
          <a:p>
            <a:pPr lvl="1"/>
            <a:r>
              <a:rPr lang="sk-SK" sz="2000"/>
              <a:t>Náš príklad – </a:t>
            </a:r>
            <a:r>
              <a:rPr lang="sk-SK" sz="2000" i="1"/>
              <a:t>jedna z možností </a:t>
            </a:r>
            <a:r>
              <a:rPr lang="sk-SK" sz="2000"/>
              <a:t>dopracovania princípov R </a:t>
            </a:r>
            <a:r>
              <a:rPr lang="en-US" sz="2000"/>
              <a:t>&amp; W</a:t>
            </a:r>
          </a:p>
          <a:p>
            <a:pPr lvl="1"/>
            <a:r>
              <a:rPr lang="sk-SK" sz="2000"/>
              <a:t>R </a:t>
            </a:r>
            <a:r>
              <a:rPr lang="en-US" sz="2000"/>
              <a:t>&amp;</a:t>
            </a:r>
            <a:r>
              <a:rPr lang="sk-SK" sz="2000"/>
              <a:t> W</a:t>
            </a:r>
            <a:r>
              <a:rPr lang="en-US" sz="2000"/>
              <a:t> </a:t>
            </a:r>
            <a:r>
              <a:rPr lang="sk-SK" sz="2000"/>
              <a:t>ponúkajú iba jednoduché a izolované ilustračné príklad</a:t>
            </a:r>
          </a:p>
          <a:p>
            <a:pPr lvl="1"/>
            <a:r>
              <a:rPr lang="sk-SK" sz="2000"/>
              <a:t>My ukážeme 1 komplexnejší príklad</a:t>
            </a:r>
          </a:p>
          <a:p>
            <a:pPr lvl="2"/>
            <a:r>
              <a:rPr lang="sk-SK" sz="1600"/>
              <a:t>T. j. 1 systém modelovaný z viacerých pohľadov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687589-810A-467D-9E0A-1DCAB1A8DDB2}" type="slidenum">
              <a:rPr lang="sk-SK" smtClean="0"/>
              <a:pPr>
                <a:defRPr/>
              </a:pPr>
              <a:t>19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6393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Obsah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sk-SK"/>
              <a:t>Čo je softvérová architektúra?</a:t>
            </a:r>
          </a:p>
          <a:p>
            <a:pPr marL="514350" indent="-514350">
              <a:buFont typeface="+mj-lt"/>
              <a:buAutoNum type="arabicPeriod"/>
            </a:pPr>
            <a:r>
              <a:rPr lang="sk-SK"/>
              <a:t>Architektonické pohľady</a:t>
            </a:r>
          </a:p>
          <a:p>
            <a:pPr marL="514350" indent="-514350">
              <a:buFont typeface="+mj-lt"/>
              <a:buAutoNum type="arabicPeriod"/>
            </a:pPr>
            <a:r>
              <a:rPr lang="sk-SK"/>
              <a:t>Ilustračný príklad modelovania architektúry použitím architektonických pohľadov</a:t>
            </a:r>
          </a:p>
          <a:p>
            <a:pPr marL="514350" indent="-514350">
              <a:buFont typeface="+mj-lt"/>
              <a:buAutoNum type="arabicPeriod"/>
            </a:pPr>
            <a:r>
              <a:rPr lang="sk-SK"/>
              <a:t>Záver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687589-810A-467D-9E0A-1DCAB1A8DDB2}" type="slidenum">
              <a:rPr lang="sk-SK" smtClean="0"/>
              <a:pPr>
                <a:defRPr/>
              </a:pPr>
              <a:t>2</a:t>
            </a:fld>
            <a:endParaRPr lang="sk-SK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645024"/>
            <a:ext cx="3039790" cy="2702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136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3200"/>
              <a:t>Príklad: Systém na </a:t>
            </a:r>
            <a:r>
              <a:rPr lang="sk-SK" sz="3200" err="1"/>
              <a:t>elektr</a:t>
            </a:r>
            <a:r>
              <a:rPr lang="sk-SK" sz="3200"/>
              <a:t>. bankovníctvo</a:t>
            </a:r>
            <a:endParaRPr 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sz="2800" err="1"/>
              <a:t>Funkcionálne</a:t>
            </a:r>
            <a:r>
              <a:rPr lang="sk-SK" sz="2800"/>
              <a:t> požiadavky:</a:t>
            </a:r>
          </a:p>
          <a:p>
            <a:pPr lvl="1"/>
            <a:r>
              <a:rPr lang="sk-SK" sz="2400"/>
              <a:t>Zobraziť údaje (profil) klienta.</a:t>
            </a:r>
          </a:p>
          <a:p>
            <a:pPr lvl="1"/>
            <a:r>
              <a:rPr lang="sk-SK" sz="2400"/>
              <a:t>Možnosť meniť kontaktné informácie klienta.</a:t>
            </a:r>
          </a:p>
          <a:p>
            <a:pPr lvl="1"/>
            <a:r>
              <a:rPr lang="sk-SK" sz="2400"/>
              <a:t>Zobraziť parametre (bežného) účtu.</a:t>
            </a:r>
          </a:p>
          <a:p>
            <a:pPr lvl="1"/>
            <a:r>
              <a:rPr lang="sk-SK" sz="2400"/>
              <a:t>Možnosť meniť si niektoré nastavenia bežného účtu.</a:t>
            </a:r>
          </a:p>
          <a:p>
            <a:pPr lvl="1"/>
            <a:r>
              <a:rPr lang="sk-SK" sz="2400"/>
              <a:t>Zobraziť realizované transakcie na účte.</a:t>
            </a:r>
          </a:p>
          <a:p>
            <a:pPr lvl="1"/>
            <a:r>
              <a:rPr lang="sk-SK" sz="2400"/>
              <a:t>Zadávať príkazy na úhradu.</a:t>
            </a:r>
          </a:p>
          <a:p>
            <a:pPr lvl="1"/>
            <a:r>
              <a:rPr lang="sk-SK" sz="2400"/>
              <a:t>Zobraziť platobné karty klienta vrátane ich detailných údajov.</a:t>
            </a:r>
          </a:p>
          <a:p>
            <a:pPr lvl="1"/>
            <a:r>
              <a:rPr lang="sk-SK" sz="2400"/>
              <a:t>A ďalšie.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33F76B47-7008-415A-99BE-CD03D3135A11}" type="slidenum">
              <a:rPr lang="sk-SK" smtClean="0"/>
              <a:pPr>
                <a:defRPr/>
              </a:pPr>
              <a:t>20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90085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457200" y="71438"/>
            <a:ext cx="7859713" cy="785812"/>
          </a:xfrm>
        </p:spPr>
        <p:txBody>
          <a:bodyPr/>
          <a:lstStyle/>
          <a:p>
            <a:pPr eaLnBrk="1" hangingPunct="1"/>
            <a:r>
              <a:rPr lang="sk-SK" sz="3200"/>
              <a:t>Príklad: Systém na </a:t>
            </a:r>
            <a:r>
              <a:rPr lang="sk-SK" sz="3200" err="1"/>
              <a:t>elektr</a:t>
            </a:r>
            <a:r>
              <a:rPr lang="sk-SK" sz="3200"/>
              <a:t>. bankovníctvo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4929188"/>
          </a:xfrm>
        </p:spPr>
        <p:txBody>
          <a:bodyPr/>
          <a:lstStyle/>
          <a:p>
            <a:pPr eaLnBrk="1" hangingPunct="1"/>
            <a:r>
              <a:rPr lang="sk-SK"/>
              <a:t>Požiadavky na vlastnosti</a:t>
            </a:r>
          </a:p>
          <a:p>
            <a:pPr lvl="1" eaLnBrk="1" hangingPunct="1"/>
            <a:r>
              <a:rPr lang="sk-SK" sz="2000"/>
              <a:t>Spoľahlivosť </a:t>
            </a:r>
          </a:p>
          <a:p>
            <a:pPr lvl="1" eaLnBrk="1" hangingPunct="1"/>
            <a:r>
              <a:rPr lang="sk-SK" sz="2000"/>
              <a:t>Bezpečnosť </a:t>
            </a:r>
          </a:p>
          <a:p>
            <a:pPr lvl="1" eaLnBrk="1" hangingPunct="1"/>
            <a:r>
              <a:rPr lang="sk-SK" sz="2000"/>
              <a:t>Výkonnosť a </a:t>
            </a:r>
            <a:r>
              <a:rPr lang="sk-SK" sz="2000" err="1"/>
              <a:t>škálovateľnosť</a:t>
            </a:r>
            <a:endParaRPr lang="sk-SK" sz="2000"/>
          </a:p>
          <a:p>
            <a:pPr lvl="1" eaLnBrk="1" hangingPunct="1"/>
            <a:r>
              <a:rPr lang="sk-SK" sz="2000"/>
              <a:t>Dostupnosť: 24 x 7</a:t>
            </a:r>
          </a:p>
          <a:p>
            <a:pPr lvl="1" eaLnBrk="1" hangingPunct="1"/>
            <a:r>
              <a:rPr lang="sk-SK" sz="2000"/>
              <a:t>Integrovateľnosť</a:t>
            </a:r>
          </a:p>
          <a:p>
            <a:pPr lvl="1" eaLnBrk="1" hangingPunct="1"/>
            <a:r>
              <a:rPr lang="sk-SK" sz="2000"/>
              <a:t>Jednoduchosť používania</a:t>
            </a:r>
          </a:p>
          <a:p>
            <a:pPr lvl="1" eaLnBrk="1" hangingPunct="1"/>
            <a:r>
              <a:rPr lang="sk-SK" sz="2000"/>
              <a:t>Odolnosť</a:t>
            </a:r>
          </a:p>
          <a:p>
            <a:pPr eaLnBrk="1" hangingPunct="1"/>
            <a:r>
              <a:rPr lang="sk-SK" sz="2400"/>
              <a:t>Požiadavky na vlastnosti sú tak významné, že výrazne ovplyvňujú architektúru</a:t>
            </a:r>
          </a:p>
          <a:p>
            <a:pPr lvl="1" eaLnBrk="1" hangingPunct="1"/>
            <a:r>
              <a:rPr lang="sk-SK" sz="2000"/>
              <a:t>Napr. výkonnosť a </a:t>
            </a:r>
            <a:r>
              <a:rPr lang="sk-SK" sz="2000" err="1"/>
              <a:t>škálovateľnosť</a:t>
            </a:r>
            <a:r>
              <a:rPr lang="sk-SK" sz="2000"/>
              <a:t> si vyžiadajú nasadenie systému na viac serverov s vyvažovaním záťaže.</a:t>
            </a:r>
          </a:p>
          <a:p>
            <a:pPr lvl="1" eaLnBrk="1" hangingPunct="1"/>
            <a:endParaRPr lang="sk-SK" sz="2400"/>
          </a:p>
          <a:p>
            <a:pPr eaLnBrk="1" hangingPunct="1"/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C67F62-60BA-4BF2-8AFC-ECBE20DB196E}" type="slidenum">
              <a:rPr lang="sk-SK"/>
              <a:pPr>
                <a:defRPr/>
              </a:pPr>
              <a:t>21</a:t>
            </a:fld>
            <a:endParaRPr lang="sk-S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err="1"/>
              <a:t>Rozanski</a:t>
            </a:r>
            <a:r>
              <a:rPr lang="sk-SK"/>
              <a:t> a </a:t>
            </a:r>
            <a:r>
              <a:rPr lang="sk-SK" err="1"/>
              <a:t>Woods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9024D6-2100-4CB7-ACAC-C8BBAFD1BC49}" type="slidenum">
              <a:rPr lang="sk-SK" smtClean="0"/>
              <a:pPr>
                <a:defRPr/>
              </a:pPr>
              <a:t>22</a:t>
            </a:fld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/>
              <a:t> </a:t>
            </a:r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98696"/>
            <a:ext cx="7842715" cy="565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 bwMode="auto">
          <a:xfrm flipH="1">
            <a:off x="1829780" y="3544624"/>
            <a:ext cx="443880" cy="530056"/>
          </a:xfrm>
          <a:prstGeom prst="straightConnector1">
            <a:avLst/>
          </a:prstGeom>
          <a:noFill/>
          <a:ln w="317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842140" y="2834358"/>
            <a:ext cx="3560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err="1">
                <a:solidFill>
                  <a:srgbClr val="00B0F0"/>
                </a:solidFill>
              </a:rPr>
              <a:t>Interfejsy</a:t>
            </a:r>
            <a:r>
              <a:rPr lang="sk-SK" sz="2000">
                <a:solidFill>
                  <a:srgbClr val="00B0F0"/>
                </a:solidFill>
              </a:rPr>
              <a:t> s vonkajším svetom – inými systémami</a:t>
            </a:r>
            <a:endParaRPr lang="en-US" sz="200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24193" y="2834358"/>
            <a:ext cx="16724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>
                <a:solidFill>
                  <a:srgbClr val="00B050"/>
                </a:solidFill>
              </a:rPr>
              <a:t>Elementy, do ktorých je členený kód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7668344" y="3809652"/>
            <a:ext cx="144016" cy="356833"/>
          </a:xfrm>
          <a:prstGeom prst="straightConnector1">
            <a:avLst/>
          </a:prstGeom>
          <a:noFill/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10141" y="4860351"/>
            <a:ext cx="2232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>
                <a:solidFill>
                  <a:srgbClr val="FF0000"/>
                </a:solidFill>
              </a:rPr>
              <a:t>Run-</a:t>
            </a:r>
            <a:r>
              <a:rPr lang="sk-SK" sz="2000" err="1">
                <a:solidFill>
                  <a:srgbClr val="FF0000"/>
                </a:solidFill>
              </a:rPr>
              <a:t>time</a:t>
            </a:r>
            <a:r>
              <a:rPr lang="sk-SK" sz="2000">
                <a:solidFill>
                  <a:srgbClr val="FF0000"/>
                </a:solidFill>
              </a:rPr>
              <a:t> f</a:t>
            </a:r>
            <a:r>
              <a:rPr lang="en-US" sz="2000" err="1">
                <a:solidFill>
                  <a:srgbClr val="FF0000"/>
                </a:solidFill>
              </a:rPr>
              <a:t>unkcion</a:t>
            </a:r>
            <a:r>
              <a:rPr lang="sk-SK" sz="2000" err="1">
                <a:solidFill>
                  <a:srgbClr val="FF0000"/>
                </a:solidFill>
              </a:rPr>
              <a:t>álne</a:t>
            </a:r>
            <a:r>
              <a:rPr lang="sk-SK" sz="2000">
                <a:solidFill>
                  <a:srgbClr val="FF0000"/>
                </a:solidFill>
              </a:rPr>
              <a:t> elementy systému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1449796" y="5916863"/>
            <a:ext cx="673932" cy="209300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4676933" y="4903705"/>
            <a:ext cx="2423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>
                <a:solidFill>
                  <a:srgbClr val="FF0000"/>
                </a:solidFill>
              </a:rPr>
              <a:t>Dátové elementy</a:t>
            </a: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5114804" y="5303815"/>
            <a:ext cx="321292" cy="422268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7090328" y="5007117"/>
            <a:ext cx="24231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>
                <a:solidFill>
                  <a:srgbClr val="FF0000"/>
                </a:solidFill>
              </a:rPr>
              <a:t>Elementy podliehajúce paralelizmu</a:t>
            </a:r>
          </a:p>
        </p:txBody>
      </p:sp>
      <p:cxnSp>
        <p:nvCxnSpPr>
          <p:cNvPr id="22" name="Straight Arrow Connector 21"/>
          <p:cNvCxnSpPr/>
          <p:nvPr/>
        </p:nvCxnSpPr>
        <p:spPr bwMode="auto">
          <a:xfrm flipH="1">
            <a:off x="7031315" y="6022780"/>
            <a:ext cx="637029" cy="333570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788024" y="857232"/>
            <a:ext cx="1672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 err="1">
                <a:solidFill>
                  <a:srgbClr val="00B050"/>
                </a:solidFill>
              </a:rPr>
              <a:t>Deployment</a:t>
            </a:r>
            <a:r>
              <a:rPr lang="sk-SK" sz="2000">
                <a:solidFill>
                  <a:srgbClr val="00B050"/>
                </a:solidFill>
              </a:rPr>
              <a:t> elementy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 flipH="1">
            <a:off x="4929854" y="1528628"/>
            <a:ext cx="316090" cy="247623"/>
          </a:xfrm>
          <a:prstGeom prst="straightConnector1">
            <a:avLst/>
          </a:prstGeom>
          <a:noFill/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6894551" y="870778"/>
            <a:ext cx="2137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000">
                <a:solidFill>
                  <a:srgbClr val="00B050"/>
                </a:solidFill>
              </a:rPr>
              <a:t>Monitoring, administrácia ...</a:t>
            </a:r>
          </a:p>
        </p:txBody>
      </p:sp>
      <p:cxnSp>
        <p:nvCxnSpPr>
          <p:cNvPr id="32" name="Straight Arrow Connector 31"/>
          <p:cNvCxnSpPr/>
          <p:nvPr/>
        </p:nvCxnSpPr>
        <p:spPr bwMode="auto">
          <a:xfrm flipH="1">
            <a:off x="7510299" y="1565118"/>
            <a:ext cx="230053" cy="267408"/>
          </a:xfrm>
          <a:prstGeom prst="straightConnector1">
            <a:avLst/>
          </a:prstGeom>
          <a:noFill/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9310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5" grpId="0"/>
      <p:bldP spid="21" grpId="0"/>
      <p:bldP spid="27" grpId="0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4000"/>
              <a:t>Kontextový </a:t>
            </a:r>
            <a:r>
              <a:rPr lang="en-US" sz="4000" err="1"/>
              <a:t>poh</a:t>
            </a:r>
            <a:r>
              <a:rPr lang="sk-SK" sz="4000"/>
              <a:t>ľad</a:t>
            </a:r>
            <a:endParaRPr lang="en-US" sz="40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96136" y="2680320"/>
            <a:ext cx="3096344" cy="3701008"/>
          </a:xfrm>
        </p:spPr>
        <p:txBody>
          <a:bodyPr/>
          <a:lstStyle/>
          <a:p>
            <a:pPr marL="360000" indent="-360000"/>
            <a:r>
              <a:rPr lang="sk-SK" sz="2000"/>
              <a:t>Integrácia odráža technické možnosti systémov + </a:t>
            </a:r>
            <a:r>
              <a:rPr lang="sk-SK" sz="2000" err="1"/>
              <a:t>požiad</a:t>
            </a:r>
            <a:r>
              <a:rPr lang="sk-SK" sz="2000"/>
              <a:t>. na vlastnosti</a:t>
            </a:r>
          </a:p>
          <a:p>
            <a:pPr marL="360000" indent="-360000"/>
            <a:r>
              <a:rPr lang="sk-SK" sz="2000"/>
              <a:t>Z dôvodu rôznej dostupnosti je </a:t>
            </a:r>
            <a:r>
              <a:rPr lang="sk-SK" sz="2000" err="1"/>
              <a:t>komunik</a:t>
            </a:r>
            <a:r>
              <a:rPr lang="sk-SK" sz="2000"/>
              <a:t>. asynchrónna</a:t>
            </a:r>
          </a:p>
          <a:p>
            <a:pPr marL="360000" indent="-360000"/>
            <a:r>
              <a:rPr lang="sk-SK" sz="2000"/>
              <a:t>Rôzne MOM iba ilustračne</a:t>
            </a:r>
          </a:p>
          <a:p>
            <a:pPr marL="360000" indent="-360000"/>
            <a:r>
              <a:rPr lang="sk-SK" sz="2000"/>
              <a:t>V praxi odporúčané ESB</a:t>
            </a:r>
            <a:endParaRPr lang="en-US" sz="2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9024D6-2100-4CB7-ACAC-C8BBAFD1BC49}" type="slidenum">
              <a:rPr lang="sk-SK" smtClean="0"/>
              <a:pPr>
                <a:defRPr/>
              </a:pPr>
              <a:t>23</a:t>
            </a:fld>
            <a:endParaRPr lang="sk-SK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/>
              <a:t> </a:t>
            </a:r>
            <a:endParaRPr lang="en-US"/>
          </a:p>
        </p:txBody>
      </p:sp>
      <p:sp>
        <p:nvSpPr>
          <p:cNvPr id="8" name="Content Placeholder 3"/>
          <p:cNvSpPr txBox="1">
            <a:spLocks/>
          </p:cNvSpPr>
          <p:nvPr/>
        </p:nvSpPr>
        <p:spPr bwMode="auto">
          <a:xfrm>
            <a:off x="457200" y="1186781"/>
            <a:ext cx="7859216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lang="en-US" sz="2800" kern="12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68400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68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198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29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sk-SK" sz="2400"/>
              <a:t>Ukazuje kontext systému, t .j </a:t>
            </a:r>
          </a:p>
          <a:p>
            <a:pPr lvl="1" eaLnBrk="1" hangingPunct="1">
              <a:lnSpc>
                <a:spcPct val="90000"/>
              </a:lnSpc>
            </a:pPr>
            <a:r>
              <a:rPr lang="sk-SK" sz="2000"/>
              <a:t>s ktorými ďalšími systémami náš systém spolupracuje</a:t>
            </a:r>
          </a:p>
          <a:p>
            <a:pPr lvl="1" eaLnBrk="1" hangingPunct="1">
              <a:lnSpc>
                <a:spcPct val="90000"/>
              </a:lnSpc>
            </a:pPr>
            <a:r>
              <a:rPr lang="sk-SK" sz="2000"/>
              <a:t>aké sú </a:t>
            </a:r>
            <a:r>
              <a:rPr lang="sk-SK" sz="2000" err="1"/>
              <a:t>interfejsy</a:t>
            </a:r>
            <a:r>
              <a:rPr lang="sk-SK" sz="2000"/>
              <a:t> s týmito systémami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E9048-C96D-DC7A-0319-9421C6A50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680320"/>
            <a:ext cx="4997096" cy="31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6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74866-529B-CB13-5B8B-B2C3F3D81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Modelovanie pohľadov v UML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A8F81-5C8E-9769-638C-ACE089958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sz="2200">
                <a:latin typeface="Tahoma"/>
                <a:ea typeface="Tahoma"/>
                <a:cs typeface="Tahoma"/>
              </a:rPr>
              <a:t>Pohľady R</a:t>
            </a:r>
            <a:r>
              <a:rPr lang="en-US" sz="2200">
                <a:latin typeface="Tahoma"/>
                <a:ea typeface="Tahoma"/>
                <a:cs typeface="Tahoma"/>
              </a:rPr>
              <a:t>&amp;W a </a:t>
            </a:r>
            <a:r>
              <a:rPr lang="sk-SK" sz="2200">
                <a:latin typeface="Tahoma"/>
                <a:ea typeface="Tahoma"/>
                <a:cs typeface="Tahoma"/>
              </a:rPr>
              <a:t>typy UML </a:t>
            </a:r>
            <a:r>
              <a:rPr lang="en-US" sz="2200">
                <a:latin typeface="Tahoma"/>
                <a:ea typeface="Tahoma"/>
                <a:cs typeface="Tahoma"/>
              </a:rPr>
              <a:t>diagram</a:t>
            </a:r>
            <a:r>
              <a:rPr lang="sk-SK" sz="2200" err="1">
                <a:latin typeface="Tahoma"/>
                <a:ea typeface="Tahoma"/>
                <a:cs typeface="Tahoma"/>
              </a:rPr>
              <a:t>ov</a:t>
            </a:r>
            <a:r>
              <a:rPr lang="sk-SK" sz="2200">
                <a:latin typeface="Tahoma"/>
                <a:ea typeface="Tahoma"/>
                <a:cs typeface="Tahoma"/>
              </a:rPr>
              <a:t> nekorešpondujú 1:1</a:t>
            </a:r>
            <a:endParaRPr lang="en-US"/>
          </a:p>
          <a:p>
            <a:r>
              <a:rPr lang="sk-SK" sz="2200"/>
              <a:t>Existuje však základné mapovanie</a:t>
            </a:r>
            <a:endParaRPr lang="sk-SK"/>
          </a:p>
          <a:p>
            <a:pPr marL="683895" lvl="1"/>
            <a:r>
              <a:rPr lang="sk-SK" sz="1800"/>
              <a:t>Pozn.: V pohľade môžu byť použité aj ďalšie typy UML diagramov</a:t>
            </a:r>
          </a:p>
          <a:p>
            <a:endParaRPr lang="sk-S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D43EB-9E18-AEBB-6089-1AA7CF653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687589-810A-467D-9E0A-1DCAB1A8DDB2}" type="slidenum">
              <a:rPr lang="sk-SK" smtClean="0"/>
              <a:pPr>
                <a:defRPr/>
              </a:pPr>
              <a:t>24</a:t>
            </a:fld>
            <a:endParaRPr lang="sk-SK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8EF28B0-0833-E0E4-19B8-E528B3402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111730"/>
              </p:ext>
            </p:extLst>
          </p:nvPr>
        </p:nvGraphicFramePr>
        <p:xfrm>
          <a:off x="918796" y="2823796"/>
          <a:ext cx="7762779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7990">
                  <a:extLst>
                    <a:ext uri="{9D8B030D-6E8A-4147-A177-3AD203B41FA5}">
                      <a16:colId xmlns:a16="http://schemas.microsoft.com/office/drawing/2014/main" val="1350186266"/>
                    </a:ext>
                  </a:extLst>
                </a:gridCol>
                <a:gridCol w="5404789">
                  <a:extLst>
                    <a:ext uri="{9D8B030D-6E8A-4147-A177-3AD203B41FA5}">
                      <a16:colId xmlns:a16="http://schemas.microsoft.com/office/drawing/2014/main" val="2664769180"/>
                    </a:ext>
                  </a:extLst>
                </a:gridCol>
              </a:tblGrid>
              <a:tr h="276748">
                <a:tc>
                  <a:txBody>
                    <a:bodyPr/>
                    <a:lstStyle/>
                    <a:p>
                      <a:r>
                        <a:rPr lang="sk-SK"/>
                        <a:t>Pohľad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/>
                        <a:t>UML diagramy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588810"/>
                  </a:ext>
                </a:extLst>
              </a:tr>
              <a:tr h="276748">
                <a:tc>
                  <a:txBody>
                    <a:bodyPr/>
                    <a:lstStyle/>
                    <a:p>
                      <a:r>
                        <a:rPr lang="sk-SK"/>
                        <a:t>Kontextový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/>
                        <a:t>Komponentov (</a:t>
                      </a:r>
                      <a:r>
                        <a:rPr lang="sk-SK" err="1"/>
                        <a:t>Component</a:t>
                      </a:r>
                      <a:r>
                        <a:rPr lang="sk-SK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04683"/>
                  </a:ext>
                </a:extLst>
              </a:tr>
              <a:tr h="339241">
                <a:tc>
                  <a:txBody>
                    <a:bodyPr/>
                    <a:lstStyle/>
                    <a:p>
                      <a:r>
                        <a:rPr lang="sk-SK"/>
                        <a:t>Funkcionálny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/>
                        <a:t>Komponentov + sekvenčný (</a:t>
                      </a:r>
                      <a:r>
                        <a:rPr lang="sk-SK" err="1"/>
                        <a:t>Sequence</a:t>
                      </a:r>
                      <a:r>
                        <a:rPr lang="sk-SK"/>
                        <a:t>) + 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737878"/>
                  </a:ext>
                </a:extLst>
              </a:tr>
              <a:tr h="276748">
                <a:tc>
                  <a:txBody>
                    <a:bodyPr/>
                    <a:lstStyle/>
                    <a:p>
                      <a:r>
                        <a:rPr lang="sk-SK"/>
                        <a:t>Informačný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/>
                        <a:t>Diagram tried (</a:t>
                      </a:r>
                      <a:r>
                        <a:rPr lang="sk-SK" err="1"/>
                        <a:t>Class</a:t>
                      </a:r>
                      <a:r>
                        <a:rPr lang="sk-SK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473941"/>
                  </a:ext>
                </a:extLst>
              </a:tr>
              <a:tr h="276748">
                <a:tc>
                  <a:txBody>
                    <a:bodyPr/>
                    <a:lstStyle/>
                    <a:p>
                      <a:r>
                        <a:rPr lang="sk-SK"/>
                        <a:t>Paralelné spracovanie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/>
                        <a:t>Aktivít (</a:t>
                      </a:r>
                      <a:r>
                        <a:rPr lang="sk-SK" err="1"/>
                        <a:t>Activity</a:t>
                      </a:r>
                      <a:r>
                        <a:rPr lang="sk-SK"/>
                        <a:t>)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791600"/>
                  </a:ext>
                </a:extLst>
              </a:tr>
              <a:tr h="276748">
                <a:tc>
                  <a:txBody>
                    <a:bodyPr/>
                    <a:lstStyle/>
                    <a:p>
                      <a:r>
                        <a:rPr lang="sk-SK"/>
                        <a:t>Vývojový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/>
                        <a:t>Balíkov (</a:t>
                      </a:r>
                      <a:r>
                        <a:rPr lang="sk-SK" err="1"/>
                        <a:t>Package</a:t>
                      </a:r>
                      <a:r>
                        <a:rPr lang="sk-SK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363600"/>
                  </a:ext>
                </a:extLst>
              </a:tr>
              <a:tr h="339241">
                <a:tc>
                  <a:txBody>
                    <a:bodyPr/>
                    <a:lstStyle/>
                    <a:p>
                      <a:r>
                        <a:rPr lang="sk-SK"/>
                        <a:t>Rozmiestnenia systému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/>
                        <a:t>Umiestnenia elementov (</a:t>
                      </a:r>
                      <a:r>
                        <a:rPr lang="sk-SK" err="1"/>
                        <a:t>Deployment</a:t>
                      </a:r>
                      <a:r>
                        <a:rPr lang="sk-SK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41562"/>
                  </a:ext>
                </a:extLst>
              </a:tr>
              <a:tr h="276748">
                <a:tc>
                  <a:txBody>
                    <a:bodyPr/>
                    <a:lstStyle/>
                    <a:p>
                      <a:r>
                        <a:rPr lang="sk-SK"/>
                        <a:t>Prevádzkový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66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906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4000"/>
              <a:t>Kontextový pohľad</a:t>
            </a:r>
            <a:endParaRPr lang="en-US" sz="4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75C5B68B-B53A-48C8-AB64-ED7C8192E2C5}" type="slidenum">
              <a:rPr lang="sk-SK" smtClean="0"/>
              <a:pPr>
                <a:defRPr/>
              </a:pPr>
              <a:t>25</a:t>
            </a:fld>
            <a:endParaRPr lang="sk-S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8144" y="981077"/>
            <a:ext cx="3069480" cy="5203825"/>
          </a:xfrm>
        </p:spPr>
        <p:txBody>
          <a:bodyPr/>
          <a:lstStyle/>
          <a:p>
            <a:pPr marL="0" indent="0">
              <a:buNone/>
            </a:pPr>
            <a:r>
              <a:rPr lang="sk-SK"/>
              <a:t> </a:t>
            </a:r>
            <a:endParaRPr lang="en-US"/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084863" y="1844824"/>
            <a:ext cx="2852761" cy="370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lang="en-US" sz="2800" kern="12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68400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68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198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429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360000"/>
            <a:r>
              <a:rPr lang="sk-SK" sz="2000"/>
              <a:t>Môžeme tiež detailnejšie modelovať toky dát medzi systémami</a:t>
            </a:r>
          </a:p>
          <a:p>
            <a:pPr marL="360000" indent="-360000"/>
            <a:r>
              <a:rPr lang="sk-SK" sz="2000"/>
              <a:t>Nie je UML diagram </a:t>
            </a:r>
            <a:r>
              <a:rPr lang="sk-SK" sz="2000">
                <a:sym typeface="Wingdings" panose="05000000000000000000" pitchFamily="2" charset="2"/>
              </a:rPr>
              <a:t> (ale </a:t>
            </a:r>
            <a:r>
              <a:rPr lang="sk-SK" sz="2000" err="1">
                <a:sym typeface="Wingdings" panose="05000000000000000000" pitchFamily="2" charset="2"/>
              </a:rPr>
              <a:t>ArchiMate</a:t>
            </a:r>
            <a:r>
              <a:rPr lang="sk-SK" sz="2000">
                <a:sym typeface="Wingdings" panose="05000000000000000000" pitchFamily="2" charset="2"/>
              </a:rPr>
              <a:t> diagram)</a:t>
            </a:r>
            <a:endParaRPr lang="sk-SK" sz="200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C65A741-D873-C285-33FF-DD4C52DB6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FEC027-7AC1-273E-3A8A-78945DF31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21" y="1656847"/>
            <a:ext cx="4734242" cy="407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7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457200" y="71438"/>
            <a:ext cx="7686675" cy="785812"/>
          </a:xfrm>
        </p:spPr>
        <p:txBody>
          <a:bodyPr/>
          <a:lstStyle/>
          <a:p>
            <a:pPr eaLnBrk="1" hangingPunct="1"/>
            <a:r>
              <a:rPr lang="en-US"/>
              <a:t>Funk</a:t>
            </a:r>
            <a:r>
              <a:rPr lang="sk-SK"/>
              <a:t>cionálny </a:t>
            </a:r>
            <a:r>
              <a:rPr lang="en-US"/>
              <a:t>poh</a:t>
            </a:r>
            <a:r>
              <a:rPr lang="sk-SK"/>
              <a:t>ľad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49291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sk-SK" sz="2400"/>
              <a:t>Hlavný architektonický pohľad na systém</a:t>
            </a:r>
          </a:p>
          <a:p>
            <a:pPr eaLnBrk="1" hangingPunct="1">
              <a:lnSpc>
                <a:spcPct val="90000"/>
              </a:lnSpc>
            </a:pPr>
            <a:r>
              <a:rPr lang="sk-SK" sz="2400"/>
              <a:t>Opisuje </a:t>
            </a:r>
            <a:r>
              <a:rPr lang="sk-SK" sz="2400" err="1"/>
              <a:t>run-time</a:t>
            </a:r>
            <a:r>
              <a:rPr lang="sk-SK" sz="2400"/>
              <a:t> </a:t>
            </a:r>
            <a:r>
              <a:rPr lang="sk-SK" sz="2400" err="1"/>
              <a:t>funkcionálne</a:t>
            </a:r>
            <a:r>
              <a:rPr lang="sk-SK" sz="2400"/>
              <a:t> elementy systému, ich zodpovednosti, rozhrania a interakcie.</a:t>
            </a:r>
          </a:p>
          <a:p>
            <a:pPr eaLnBrk="1" hangingPunct="1">
              <a:lnSpc>
                <a:spcPct val="90000"/>
              </a:lnSpc>
            </a:pPr>
            <a:r>
              <a:rPr lang="sk-SK" sz="2400"/>
              <a:t>Modelovanie:</a:t>
            </a:r>
          </a:p>
          <a:p>
            <a:pPr lvl="1" eaLnBrk="1" hangingPunct="1">
              <a:lnSpc>
                <a:spcPct val="90000"/>
              </a:lnSpc>
            </a:pPr>
            <a:r>
              <a:rPr lang="sk-SK" sz="2000"/>
              <a:t>Statická časť: UML diagram komponentov</a:t>
            </a:r>
          </a:p>
          <a:p>
            <a:pPr lvl="1" eaLnBrk="1" hangingPunct="1">
              <a:lnSpc>
                <a:spcPct val="90000"/>
              </a:lnSpc>
            </a:pPr>
            <a:r>
              <a:rPr lang="sk-SK" sz="2000"/>
              <a:t>Dynamická časť: UML diagramy správania</a:t>
            </a:r>
          </a:p>
          <a:p>
            <a:pPr lvl="2" eaLnBrk="1" hangingPunct="1">
              <a:lnSpc>
                <a:spcPct val="90000"/>
              </a:lnSpc>
            </a:pPr>
            <a:r>
              <a:rPr lang="sk-SK" sz="1600" err="1"/>
              <a:t>Rozanski</a:t>
            </a:r>
            <a:r>
              <a:rPr lang="sk-SK" sz="1600"/>
              <a:t> a </a:t>
            </a:r>
            <a:r>
              <a:rPr lang="sk-SK" sz="1600" err="1"/>
              <a:t>Woods</a:t>
            </a:r>
            <a:r>
              <a:rPr lang="sk-SK" sz="1600"/>
              <a:t> nemajú</a:t>
            </a:r>
          </a:p>
          <a:p>
            <a:pPr lvl="1" eaLnBrk="1" hangingPunct="1">
              <a:lnSpc>
                <a:spcPct val="90000"/>
              </a:lnSpc>
            </a:pPr>
            <a:r>
              <a:rPr lang="sk-SK" sz="2000"/>
              <a:t>Čistý UML je potrebné rozširovať pomocou stereotypov</a:t>
            </a:r>
            <a:endParaRPr lang="sk-SK"/>
          </a:p>
          <a:p>
            <a:pPr eaLnBrk="1" hangingPunct="1">
              <a:lnSpc>
                <a:spcPct val="90000"/>
              </a:lnSpc>
            </a:pPr>
            <a:r>
              <a:rPr lang="sk-SK" sz="2400"/>
              <a:t>Je vhodný hierarchický model </a:t>
            </a:r>
            <a:r>
              <a:rPr lang="sk-SK" sz="2000"/>
              <a:t>(R &amp; W nepoužívajú)</a:t>
            </a:r>
          </a:p>
          <a:p>
            <a:pPr marL="855450" lvl="1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sk-SK" sz="2000"/>
              <a:t>Rozdelenie na subsystémy</a:t>
            </a:r>
          </a:p>
          <a:p>
            <a:pPr marL="1139850" lvl="2" indent="-457200" eaLnBrk="1" hangingPunct="1">
              <a:lnSpc>
                <a:spcPct val="90000"/>
              </a:lnSpc>
            </a:pPr>
            <a:r>
              <a:rPr lang="sk-SK"/>
              <a:t>Pri internetových systémoch najmä vrstvy (správnejšie: </a:t>
            </a:r>
            <a:r>
              <a:rPr lang="sk-SK" err="1"/>
              <a:t>klient-server</a:t>
            </a:r>
            <a:r>
              <a:rPr lang="sk-SK"/>
              <a:t>)</a:t>
            </a:r>
          </a:p>
          <a:p>
            <a:pPr marL="855450" lvl="1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sk-SK" sz="2000"/>
              <a:t>Elementy subsystémov</a:t>
            </a:r>
          </a:p>
          <a:p>
            <a:pPr eaLnBrk="1" hangingPunct="1">
              <a:lnSpc>
                <a:spcPct val="90000"/>
              </a:lnSpc>
            </a:pPr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832AA7-CF61-424F-8860-6AF033D14A0C}" type="slidenum">
              <a:rPr lang="sk-SK"/>
              <a:pPr>
                <a:defRPr/>
              </a:pPr>
              <a:t>26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5585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457200" y="71438"/>
            <a:ext cx="7686675" cy="785812"/>
          </a:xfrm>
        </p:spPr>
        <p:txBody>
          <a:bodyPr/>
          <a:lstStyle/>
          <a:p>
            <a:pPr eaLnBrk="1" hangingPunct="1"/>
            <a:r>
              <a:rPr lang="sk-SK" sz="3200"/>
              <a:t>Funkcionálny pohľad – 1. úroveň</a:t>
            </a:r>
            <a:endParaRPr lang="en-US" sz="3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F3AD5F-5E17-4B5B-BAA6-F5C9029EAA9E}" type="slidenum">
              <a:rPr lang="sk-SK"/>
              <a:pPr>
                <a:defRPr/>
              </a:pPr>
              <a:t>27</a:t>
            </a:fld>
            <a:endParaRPr lang="sk-SK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/>
              <a:t> 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3A46CE-71C1-D74B-FDF7-056F2764C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703"/>
            <a:ext cx="9144000" cy="454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27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FC815-BBE8-4055-65E6-3D4768413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3200"/>
              <a:t>Funkcionálny pohľad – model dynamiky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2F843-850B-F1A8-5CBE-0570DA5B1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B60F7-87AD-66A8-507B-65B54957D1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687589-810A-467D-9E0A-1DCAB1A8DDB2}" type="slidenum">
              <a:rPr lang="sk-SK" smtClean="0"/>
              <a:pPr>
                <a:defRPr/>
              </a:pPr>
              <a:t>28</a:t>
            </a:fld>
            <a:endParaRPr lang="sk-S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3696DD-D96B-4FE7-521A-48FE3ED94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23" y="915182"/>
            <a:ext cx="6842496" cy="591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22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457200" y="71438"/>
            <a:ext cx="7686675" cy="785812"/>
          </a:xfrm>
        </p:spPr>
        <p:txBody>
          <a:bodyPr/>
          <a:lstStyle/>
          <a:p>
            <a:pPr eaLnBrk="1" hangingPunct="1"/>
            <a:r>
              <a:rPr lang="sk-SK" sz="4000" err="1"/>
              <a:t>Funkcionálny</a:t>
            </a:r>
            <a:r>
              <a:rPr lang="sk-SK" sz="4000"/>
              <a:t> model – 2. úroveň</a:t>
            </a:r>
            <a:endParaRPr lang="en-US" sz="4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CAB0A0-B476-4764-9ACB-190E755AF295}" type="slidenum">
              <a:rPr lang="sk-SK"/>
              <a:pPr>
                <a:defRPr/>
              </a:pPr>
              <a:t>29</a:t>
            </a:fld>
            <a:endParaRPr lang="sk-SK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E21C12-EA50-C666-00D9-7D2DD8792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  <a:endParaRPr lang="sk-S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BEF27-72E9-576D-F315-95945827C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980728"/>
            <a:ext cx="6000689" cy="600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92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1184B2-C0CA-D03A-F1BF-B6478803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206F938-2C59-5055-93CC-93149B1AE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A227BBEC-F93B-3140-2D80-AA38017118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687589-810A-467D-9E0A-1DCAB1A8DDB2}" type="slidenum">
              <a:rPr lang="sk-SK"/>
              <a:pPr>
                <a:defRPr/>
              </a:pPr>
              <a:t>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08935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Informačný pohľad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sz="2800"/>
              <a:t>Opisuje, ako systém ukladá, spravuje a distribuuje informácie (dáta).</a:t>
            </a:r>
          </a:p>
          <a:p>
            <a:r>
              <a:rPr lang="sk-SK" sz="2800"/>
              <a:t>Model statickej časti informačného pohľadu.</a:t>
            </a:r>
          </a:p>
          <a:p>
            <a:pPr lvl="1"/>
            <a:r>
              <a:rPr lang="sk-SK"/>
              <a:t>UML diagram tried – pre architektúru nie detailný</a:t>
            </a:r>
          </a:p>
          <a:p>
            <a:r>
              <a:rPr lang="sk-SK" sz="2800"/>
              <a:t>Model dynamickej časti.</a:t>
            </a:r>
          </a:p>
          <a:p>
            <a:pPr lvl="1"/>
            <a:r>
              <a:rPr lang="sk-SK"/>
              <a:t>Najmä diagramy toku dát medzi subsystémami (nie je v UML).</a:t>
            </a:r>
          </a:p>
          <a:p>
            <a:pPr lvl="1"/>
            <a:r>
              <a:rPr lang="sk-SK"/>
              <a:t>Modely životného cyklu významných objektov.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687589-810A-467D-9E0A-1DCAB1A8DDB2}" type="slidenum">
              <a:rPr lang="sk-SK" smtClean="0"/>
              <a:pPr>
                <a:defRPr/>
              </a:pPr>
              <a:t>30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13392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Diagram tried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981077"/>
            <a:ext cx="3884489" cy="5203825"/>
          </a:xfrm>
        </p:spPr>
        <p:txBody>
          <a:bodyPr/>
          <a:lstStyle/>
          <a:p>
            <a:pPr marL="0" indent="0">
              <a:buNone/>
            </a:pPr>
            <a:r>
              <a:rPr lang="sk-SK"/>
              <a:t>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75C5B68B-B53A-48C8-AB64-ED7C8192E2C5}" type="slidenum">
              <a:rPr lang="sk-SK" smtClean="0"/>
              <a:pPr>
                <a:defRPr/>
              </a:pPr>
              <a:t>31</a:t>
            </a:fld>
            <a:endParaRPr lang="sk-S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8144" y="981077"/>
            <a:ext cx="3069480" cy="5203825"/>
          </a:xfrm>
        </p:spPr>
        <p:txBody>
          <a:bodyPr/>
          <a:lstStyle/>
          <a:p>
            <a:pPr marL="0" indent="0">
              <a:buNone/>
            </a:pPr>
            <a:r>
              <a:rPr lang="sk-SK"/>
              <a:t> </a:t>
            </a:r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17655"/>
            <a:ext cx="6552728" cy="5363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771800" y="1556792"/>
            <a:ext cx="864096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35896" y="2420888"/>
            <a:ext cx="864096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13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Pohľad paralel. spracovania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sz="2400"/>
              <a:t>Identifikuje elementy systému z </a:t>
            </a:r>
            <a:r>
              <a:rPr lang="sk-SK" sz="2400" err="1"/>
              <a:t>funkcionálneho</a:t>
            </a:r>
            <a:r>
              <a:rPr lang="sk-SK" sz="2400"/>
              <a:t> pohľadu, ktoré sa vykonávajú paralelne a súťažia o rovnaké zdroje, spolu so spôsobom riadenia tohto konkurenčného správania</a:t>
            </a:r>
          </a:p>
          <a:p>
            <a:r>
              <a:rPr lang="sk-SK" sz="2400"/>
              <a:t>EB využíva na riešenie paralelizmu mechanizmy poskytované softvérovou infraštruktúrou </a:t>
            </a:r>
          </a:p>
          <a:p>
            <a:pPr lvl="1"/>
            <a:r>
              <a:rPr lang="sk-SK" sz="2000"/>
              <a:t>aplikačným serverom, </a:t>
            </a:r>
            <a:r>
              <a:rPr lang="sk-SK" sz="2000" err="1"/>
              <a:t>midlvérom</a:t>
            </a:r>
            <a:r>
              <a:rPr lang="sk-SK" sz="2000"/>
              <a:t> na posielanie správ, databázovým serverom</a:t>
            </a:r>
          </a:p>
          <a:p>
            <a:r>
              <a:rPr lang="sk-SK" sz="2400"/>
              <a:t>Z uvedeného dôvodu nevytvárame špecializovaný model</a:t>
            </a: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687589-810A-467D-9E0A-1DCAB1A8DDB2}" type="slidenum">
              <a:rPr lang="sk-SK" smtClean="0"/>
              <a:pPr>
                <a:defRPr/>
              </a:pPr>
              <a:t>32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77697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Diagram tried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981077"/>
            <a:ext cx="3884489" cy="5203825"/>
          </a:xfrm>
        </p:spPr>
        <p:txBody>
          <a:bodyPr/>
          <a:lstStyle/>
          <a:p>
            <a:pPr marL="0" indent="0">
              <a:buNone/>
            </a:pPr>
            <a:r>
              <a:rPr lang="sk-SK"/>
              <a:t>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75C5B68B-B53A-48C8-AB64-ED7C8192E2C5}" type="slidenum">
              <a:rPr lang="sk-SK" smtClean="0"/>
              <a:pPr>
                <a:defRPr/>
              </a:pPr>
              <a:t>33</a:t>
            </a:fld>
            <a:endParaRPr lang="sk-S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8144" y="981077"/>
            <a:ext cx="3069480" cy="5203825"/>
          </a:xfrm>
        </p:spPr>
        <p:txBody>
          <a:bodyPr/>
          <a:lstStyle/>
          <a:p>
            <a:pPr marL="0" indent="0">
              <a:buNone/>
            </a:pPr>
            <a:r>
              <a:rPr lang="sk-SK"/>
              <a:t> </a:t>
            </a:r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17655"/>
            <a:ext cx="6552728" cy="5363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4438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981077"/>
            <a:ext cx="3241055" cy="5203825"/>
          </a:xfrm>
        </p:spPr>
        <p:txBody>
          <a:bodyPr/>
          <a:lstStyle/>
          <a:p>
            <a:r>
              <a:rPr lang="sk-SK" sz="3200"/>
              <a:t>Vývojový pohľad</a:t>
            </a:r>
          </a:p>
          <a:p>
            <a:r>
              <a:rPr lang="sk-SK" sz="2400"/>
              <a:t>Opisuje elementy, do ktorých je členený kód programu </a:t>
            </a:r>
          </a:p>
          <a:p>
            <a:r>
              <a:rPr lang="sk-SK" sz="2400"/>
              <a:t>Plus vzájomné väzby týchto elementov</a:t>
            </a:r>
          </a:p>
          <a:p>
            <a:r>
              <a:rPr lang="sk-SK" sz="2400"/>
              <a:t>UML diagram balíkov</a:t>
            </a:r>
            <a:endParaRPr lang="en-US" sz="2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75C5B68B-B53A-48C8-AB64-ED7C8192E2C5}" type="slidenum">
              <a:rPr lang="sk-SK" smtClean="0"/>
              <a:pPr>
                <a:defRPr/>
              </a:pPr>
              <a:t>34</a:t>
            </a:fld>
            <a:endParaRPr lang="sk-S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8144" y="981077"/>
            <a:ext cx="3069480" cy="5203825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918" y="0"/>
            <a:ext cx="6163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98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4000"/>
              <a:t>Pohľad rozmiestnenia elementov</a:t>
            </a:r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/>
            <a:r>
              <a:rPr lang="sk-SK" sz="2800"/>
              <a:t>Opisuje prostredie, kde budem systém umiestnený. </a:t>
            </a:r>
          </a:p>
          <a:p>
            <a:pPr marL="514350" indent="-514350"/>
            <a:r>
              <a:rPr lang="sk-SK" sz="2800"/>
              <a:t>Zahŕňa mapovanie softvérových elementov na hardvérové elementy, technickú infraštruktúru (siete) a potrebné základné softvérové elementy.</a:t>
            </a:r>
          </a:p>
          <a:p>
            <a:pPr marL="514350" indent="-514350"/>
            <a:r>
              <a:rPr lang="sk-SK" sz="2800"/>
              <a:t>Model: UML diagram rozmiestnenia elementov.</a:t>
            </a:r>
          </a:p>
          <a:p>
            <a:pPr marL="514350" indent="-514350"/>
            <a:r>
              <a:rPr lang="sk-SK" sz="2800"/>
              <a:t>U </a:t>
            </a:r>
            <a:r>
              <a:rPr lang="sk-SK" sz="2800" err="1"/>
              <a:t>Rozanského</a:t>
            </a:r>
            <a:r>
              <a:rPr lang="sk-SK" sz="2800"/>
              <a:t> a </a:t>
            </a:r>
            <a:r>
              <a:rPr lang="sk-SK" sz="2800" err="1"/>
              <a:t>Woodsa</a:t>
            </a:r>
            <a:r>
              <a:rPr lang="sk-SK" sz="2800"/>
              <a:t> v 2 úrovniach:</a:t>
            </a:r>
          </a:p>
          <a:p>
            <a:pPr marL="855450" lvl="1" indent="-514350"/>
            <a:r>
              <a:rPr lang="sk-SK"/>
              <a:t>Model prevádzkovej platformy</a:t>
            </a:r>
          </a:p>
          <a:p>
            <a:pPr marL="855450" lvl="1" indent="-514350"/>
            <a:r>
              <a:rPr lang="sk-SK"/>
              <a:t>Sieťový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687589-810A-467D-9E0A-1DCAB1A8DDB2}" type="slidenum">
              <a:rPr lang="sk-SK" smtClean="0"/>
              <a:pPr>
                <a:defRPr/>
              </a:pPr>
              <a:t>35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52802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9EDAA-E29F-79F0-6340-4BB21B25E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4000"/>
              <a:t>Pohľad rozmiestnenia elementov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C77C6-73A8-A4A9-06EB-AFD14E609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E5814-6298-4154-3E92-3C4D62DBF9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687589-810A-467D-9E0A-1DCAB1A8DDB2}" type="slidenum">
              <a:rPr lang="sk-SK" smtClean="0"/>
              <a:pPr>
                <a:defRPr/>
              </a:pPr>
              <a:t>36</a:t>
            </a:fld>
            <a:endParaRPr lang="sk-S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8C9146-6823-2F6E-4F85-BD3502658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380536"/>
            <a:ext cx="7154273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17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Sieťový model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687589-810A-467D-9E0A-1DCAB1A8DDB2}" type="slidenum">
              <a:rPr lang="sk-SK" smtClean="0"/>
              <a:pPr>
                <a:defRPr/>
              </a:pPr>
              <a:t>37</a:t>
            </a:fld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43A631-838B-96B9-A724-C195A6CC8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51" y="1347496"/>
            <a:ext cx="7725324" cy="500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48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Prevádzkový pohľad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sz="2400"/>
              <a:t>Špecifikuje prevádzku, administráciu a podporu systému počas prevádzky. </a:t>
            </a:r>
          </a:p>
          <a:p>
            <a:r>
              <a:rPr lang="sk-SK" sz="2400"/>
              <a:t>Zahŕňa viacero modelov: model inštalácie systému, modely migrácie systému, model správy konfigurácie (verzií) systému, modely administrácie systému, modely podpory systému. </a:t>
            </a:r>
          </a:p>
          <a:p>
            <a:r>
              <a:rPr lang="sk-SK" sz="2400"/>
              <a:t>Pre väčšinu z nich UML neposkytuje vhodné diagramy a používajú sa preto rôzne </a:t>
            </a:r>
            <a:r>
              <a:rPr lang="sk-SK" sz="2400" err="1"/>
              <a:t>ad-hoc</a:t>
            </a:r>
            <a:r>
              <a:rPr lang="sk-SK" sz="2400"/>
              <a:t> diagramy. </a:t>
            </a:r>
          </a:p>
          <a:p>
            <a:r>
              <a:rPr lang="sk-SK" sz="2400"/>
              <a:t>Neuvádzame.</a:t>
            </a: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687589-810A-467D-9E0A-1DCAB1A8DDB2}" type="slidenum">
              <a:rPr lang="sk-SK" smtClean="0"/>
              <a:pPr>
                <a:defRPr/>
              </a:pPr>
              <a:t>38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16561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Obsah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sk-SK"/>
              <a:t>Čo je softvérová architektúra?</a:t>
            </a:r>
          </a:p>
          <a:p>
            <a:pPr marL="514350" indent="-514350">
              <a:buFont typeface="+mj-lt"/>
              <a:buAutoNum type="arabicPeriod"/>
            </a:pPr>
            <a:r>
              <a:rPr lang="sk-SK"/>
              <a:t>Architektonické pohľady</a:t>
            </a:r>
          </a:p>
          <a:p>
            <a:pPr marL="514350" indent="-514350">
              <a:buFont typeface="+mj-lt"/>
              <a:buAutoNum type="arabicPeriod"/>
            </a:pPr>
            <a:r>
              <a:rPr lang="sk-SK"/>
              <a:t>Ilustračný príklad modelovania architektúry použitím architektonických pohľadov</a:t>
            </a:r>
          </a:p>
          <a:p>
            <a:pPr marL="514350" indent="-514350">
              <a:buFont typeface="+mj-lt"/>
              <a:buAutoNum type="arabicPeriod"/>
            </a:pPr>
            <a:r>
              <a:rPr lang="sk-SK"/>
              <a:t>Záver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687589-810A-467D-9E0A-1DCAB1A8DDB2}" type="slidenum">
              <a:rPr lang="sk-SK" smtClean="0"/>
              <a:pPr>
                <a:defRPr/>
              </a:pPr>
              <a:t>39</a:t>
            </a:fld>
            <a:endParaRPr lang="sk-SK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645024"/>
            <a:ext cx="3039790" cy="2702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608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758113" cy="857250"/>
          </a:xfrm>
        </p:spPr>
        <p:txBody>
          <a:bodyPr/>
          <a:lstStyle/>
          <a:p>
            <a:r>
              <a:rPr lang="sk-SK"/>
              <a:t>Čo je softvérová architektúra?</a:t>
            </a:r>
            <a:endParaRPr lang="en-US" altLang="en-US"/>
          </a:p>
        </p:txBody>
      </p:sp>
      <p:sp>
        <p:nvSpPr>
          <p:cNvPr id="33795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270000"/>
            <a:ext cx="8424863" cy="4730750"/>
          </a:xfrm>
        </p:spPr>
        <p:txBody>
          <a:bodyPr/>
          <a:lstStyle/>
          <a:p>
            <a:pPr marL="512975" indent="-457200" eaLnBrk="1" hangingPunct="1"/>
            <a:r>
              <a:rPr lang="sk-SK" sz="2400"/>
              <a:t>Pojem </a:t>
            </a:r>
            <a:r>
              <a:rPr lang="sk-SK" sz="2400" i="1"/>
              <a:t>softvérová</a:t>
            </a:r>
            <a:r>
              <a:rPr lang="sk-SK" sz="2400"/>
              <a:t> architektúra má pôvod v slove (stavebná) </a:t>
            </a:r>
            <a:r>
              <a:rPr lang="sk-SK" sz="2400" i="1"/>
              <a:t>architektúra</a:t>
            </a:r>
          </a:p>
          <a:p>
            <a:pPr marL="512763" indent="-457200" eaLnBrk="1" hangingPunct="1"/>
            <a:r>
              <a:rPr lang="sk-SK" altLang="en-US" sz="2400"/>
              <a:t>Architektúra </a:t>
            </a:r>
          </a:p>
          <a:p>
            <a:pPr marL="854075" lvl="1" indent="-457200" eaLnBrk="1" hangingPunct="1"/>
            <a:r>
              <a:rPr lang="sk-SK" altLang="en-US" sz="2000"/>
              <a:t>Pochádza zo staro</a:t>
            </a:r>
            <a:r>
              <a:rPr lang="en-US" altLang="en-US" sz="2000"/>
              <a:t>g</a:t>
            </a:r>
            <a:r>
              <a:rPr lang="sk-SK" altLang="en-US" sz="2000"/>
              <a:t>r</a:t>
            </a:r>
            <a:r>
              <a:rPr lang="en-US" altLang="en-US" sz="2000"/>
              <a:t>.</a:t>
            </a:r>
            <a:r>
              <a:rPr lang="sk-SK" altLang="en-US" sz="2000"/>
              <a:t> </a:t>
            </a:r>
            <a:r>
              <a:rPr lang="en-US" altLang="en-US" sz="2000" err="1"/>
              <a:t>ἀρχιτέκτων</a:t>
            </a:r>
            <a:r>
              <a:rPr lang="sk-SK" altLang="en-US" sz="2000"/>
              <a:t> = „hlavný staviteľ“</a:t>
            </a:r>
          </a:p>
          <a:p>
            <a:pPr marL="854075" lvl="1" indent="-457200" eaLnBrk="1" hangingPunct="1"/>
            <a:r>
              <a:rPr lang="sk-SK" altLang="en-US" sz="2000"/>
              <a:t>Neskôr: „umenie a/alebo veda o navrhovaní a stavbe budov“</a:t>
            </a:r>
          </a:p>
          <a:p>
            <a:pPr marL="854075" lvl="1" indent="-457200" eaLnBrk="1" hangingPunct="1"/>
            <a:r>
              <a:rPr lang="sk-SK" altLang="en-US" sz="2000" err="1"/>
              <a:t>Marcus</a:t>
            </a:r>
            <a:r>
              <a:rPr lang="sk-SK" altLang="en-US" sz="2000"/>
              <a:t> </a:t>
            </a:r>
            <a:r>
              <a:rPr lang="sk-SK" altLang="en-US" sz="2000" err="1"/>
              <a:t>Vitruvius</a:t>
            </a:r>
            <a:r>
              <a:rPr lang="sk-SK" altLang="en-US" sz="2000"/>
              <a:t> </a:t>
            </a:r>
            <a:r>
              <a:rPr lang="sk-SK" altLang="en-US" sz="2000" err="1"/>
              <a:t>Pollio</a:t>
            </a:r>
            <a:r>
              <a:rPr lang="sk-SK" altLang="en-US" sz="2000"/>
              <a:t> (cca 80/70 </a:t>
            </a:r>
            <a:r>
              <a:rPr lang="sk-SK" altLang="en-US" sz="2000" err="1"/>
              <a:t>p.n.l</a:t>
            </a:r>
            <a:r>
              <a:rPr lang="sk-SK" altLang="en-US" sz="2000"/>
              <a:t>. – 15 </a:t>
            </a:r>
            <a:r>
              <a:rPr lang="sk-SK" altLang="en-US" sz="2000" err="1"/>
              <a:t>n.l</a:t>
            </a:r>
            <a:r>
              <a:rPr lang="sk-SK" altLang="en-US" sz="2000"/>
              <a:t>.)</a:t>
            </a:r>
          </a:p>
          <a:p>
            <a:pPr marL="1138238" lvl="2" indent="-457200" eaLnBrk="1" hangingPunct="1"/>
            <a:r>
              <a:rPr lang="sk-SK" altLang="en-US"/>
              <a:t>„O architektúre“ (10 kníh)</a:t>
            </a:r>
          </a:p>
          <a:p>
            <a:pPr marL="1138238" lvl="2" indent="-457200" eaLnBrk="1" hangingPunct="1"/>
            <a:r>
              <a:rPr lang="sk-SK" altLang="en-US"/>
              <a:t>Prvé </a:t>
            </a:r>
            <a:r>
              <a:rPr lang="en-US" altLang="en-US" err="1"/>
              <a:t>dochovan</a:t>
            </a:r>
            <a:r>
              <a:rPr lang="sk-SK" altLang="en-US"/>
              <a:t>é knihy o architektúre</a:t>
            </a:r>
          </a:p>
          <a:p>
            <a:pPr marL="1138238" lvl="2" indent="-457200" eaLnBrk="1" hangingPunct="1"/>
            <a:endParaRPr lang="sk-SK" altLang="en-US" sz="1600"/>
          </a:p>
          <a:p>
            <a:pPr marL="854075" lvl="1" indent="-457200" eaLnBrk="1" hangingPunct="1"/>
            <a:endParaRPr lang="sk-SK" altLang="en-US" sz="2000"/>
          </a:p>
          <a:p>
            <a:pPr marL="512763" indent="-457200"/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  <a:p>
            <a:pPr>
              <a:defRPr/>
            </a:pPr>
            <a:fld id="{DD2CBE7D-2EA3-4B3E-894F-4EFDAEACDFFB}" type="slidenum">
              <a:rPr lang="sk-SK" smtClean="0">
                <a:latin typeface="+mn-lt"/>
                <a:ea typeface="+mn-ea"/>
                <a:cs typeface="+mn-cs"/>
              </a:rPr>
              <a:pPr>
                <a:defRPr/>
              </a:pPr>
              <a:t>4</a:t>
            </a:fld>
            <a:endParaRPr lang="sk-SK">
              <a:latin typeface="+mn-lt"/>
              <a:ea typeface="+mn-ea"/>
              <a:cs typeface="+mn-cs"/>
            </a:endParaRPr>
          </a:p>
        </p:txBody>
      </p:sp>
      <p:pic>
        <p:nvPicPr>
          <p:cNvPr id="3379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307" y="4461917"/>
            <a:ext cx="2778125" cy="170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95715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Prínosy použitia pohľadov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 sz="2400"/>
              <a:t>Zníženie zložitosti a zvýšenie prehľadnosti modelov. </a:t>
            </a:r>
          </a:p>
          <a:p>
            <a:pPr lvl="1"/>
            <a:r>
              <a:rPr lang="sk-SK" sz="1800"/>
              <a:t>Architektúra EB: 5 pohľadov a 8 diagramov – sú relatívne prehľadné a zrozumiteľné. </a:t>
            </a:r>
          </a:p>
          <a:p>
            <a:pPr lvl="1"/>
            <a:r>
              <a:rPr lang="sk-SK" sz="1800"/>
              <a:t>Ak by sme sa pokúsili nakresliť pomocou jediného diagramu, tento diagram by bol priveľmi zložitý.</a:t>
            </a:r>
            <a:endParaRPr lang="en-US" sz="1800"/>
          </a:p>
          <a:p>
            <a:pPr lvl="0"/>
            <a:r>
              <a:rPr lang="sk-SK" sz="2400"/>
              <a:t>Oddelenie záujmov </a:t>
            </a:r>
            <a:r>
              <a:rPr lang="sk-SK" sz="2000"/>
              <a:t>(angl. </a:t>
            </a:r>
            <a:r>
              <a:rPr lang="sk-SK" sz="2000" err="1"/>
              <a:t>separation</a:t>
            </a:r>
            <a:r>
              <a:rPr lang="sk-SK" sz="2000"/>
              <a:t> </a:t>
            </a:r>
            <a:r>
              <a:rPr lang="sk-SK" sz="2000" err="1"/>
              <a:t>of</a:t>
            </a:r>
            <a:r>
              <a:rPr lang="sk-SK" sz="2000"/>
              <a:t> </a:t>
            </a:r>
            <a:r>
              <a:rPr lang="sk-SK" sz="2000" err="1"/>
              <a:t>concerns</a:t>
            </a:r>
            <a:r>
              <a:rPr lang="sk-SK" sz="2000"/>
              <a:t>). </a:t>
            </a:r>
          </a:p>
          <a:p>
            <a:pPr lvl="1"/>
            <a:r>
              <a:rPr lang="sk-SK" sz="1800"/>
              <a:t>Oddelené  pohľady umožňujú, aby sme sa kedykoľvek mohli sústrediť iba na ten aspekt, ktorý nás zaujíma. </a:t>
            </a:r>
          </a:p>
          <a:p>
            <a:pPr lvl="1"/>
            <a:r>
              <a:rPr lang="sk-SK" sz="1800"/>
              <a:t>Ak napríklad riešime funkcionalitu systému, nemusíme sa zaoberať umiestňovaním do hardvérovej infraštruktúry atď. </a:t>
            </a:r>
          </a:p>
          <a:p>
            <a:r>
              <a:rPr lang="sk-SK" sz="2400"/>
              <a:t>Efektívnejšia komunikácia s rôznymi </a:t>
            </a:r>
            <a:r>
              <a:rPr lang="sk-SK" sz="2400" err="1"/>
              <a:t>stakeholdermi</a:t>
            </a:r>
            <a:endParaRPr lang="sk-SK" sz="2400"/>
          </a:p>
          <a:p>
            <a:pPr lvl="1"/>
            <a:r>
              <a:rPr lang="sk-SK" sz="1800"/>
              <a:t>Napr. informačný pohľad je viac určený doménovým expertom a databázovým špecialistom</a:t>
            </a:r>
          </a:p>
          <a:p>
            <a:pPr lvl="1"/>
            <a:r>
              <a:rPr lang="sk-SK" sz="1800"/>
              <a:t>Vývojový pohľad je určený predovšetkým vývojárom</a:t>
            </a:r>
          </a:p>
          <a:p>
            <a:pPr lvl="1"/>
            <a:r>
              <a:rPr lang="sk-SK" sz="1800"/>
              <a:t>Prevádzkový pohľad zaujíma najmä administrátorov systému</a:t>
            </a: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687589-810A-467D-9E0A-1DCAB1A8DDB2}" type="slidenum">
              <a:rPr lang="sk-SK" smtClean="0"/>
              <a:pPr>
                <a:defRPr/>
              </a:pPr>
              <a:t>40</a:t>
            </a:fld>
            <a:endParaRPr lang="sk-SK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580" y="5201411"/>
            <a:ext cx="1228403" cy="1059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813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659DB-1E93-36E3-1EF7-74A6D6B6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Záver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208A3-CB48-690B-7115-6C0084EB4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sz="2400"/>
              <a:t>Ak ste nerozumeli viacerých technologickým detailom</a:t>
            </a:r>
          </a:p>
          <a:p>
            <a:pPr lvl="1"/>
            <a:r>
              <a:rPr lang="sk-SK" sz="2000"/>
              <a:t>Nerobte si z toho „ťažkú hlavu“ </a:t>
            </a:r>
            <a:endParaRPr lang="sk-SK" sz="2000">
              <a:sym typeface="Wingdings" panose="05000000000000000000" pitchFamily="2" charset="2"/>
            </a:endParaRPr>
          </a:p>
          <a:p>
            <a:pPr lvl="1"/>
            <a:r>
              <a:rPr lang="sk-SK" sz="2000">
                <a:sym typeface="Wingdings" panose="05000000000000000000" pitchFamily="2" charset="2"/>
              </a:rPr>
              <a:t>Technológie budeme podrobnejšie preberať počas celého semestra</a:t>
            </a:r>
          </a:p>
          <a:p>
            <a:r>
              <a:rPr lang="sk-SK" sz="2400">
                <a:sym typeface="Wingdings" panose="05000000000000000000" pitchFamily="2" charset="2"/>
              </a:rPr>
              <a:t>Stačí, ak si nateraz zapamätáte:</a:t>
            </a:r>
          </a:p>
          <a:p>
            <a:pPr lvl="1"/>
            <a:r>
              <a:rPr lang="sk-SK" sz="2000">
                <a:sym typeface="Wingdings" panose="05000000000000000000" pitchFamily="2" charset="2"/>
              </a:rPr>
              <a:t>V tomto predmete sa budeme venovať tvorbe viacvrstvových internetových/intranetových systémov</a:t>
            </a:r>
          </a:p>
          <a:p>
            <a:pPr lvl="1"/>
            <a:r>
              <a:rPr lang="sk-SK" sz="2000">
                <a:sym typeface="Wingdings" panose="05000000000000000000" pitchFamily="2" charset="2"/>
              </a:rPr>
              <a:t>Modelovanie architektúry takéhoto systému v UML je zložité</a:t>
            </a:r>
          </a:p>
          <a:p>
            <a:pPr lvl="1"/>
            <a:r>
              <a:rPr lang="sk-SK" sz="2000">
                <a:sym typeface="Wingdings" panose="05000000000000000000" pitchFamily="2" charset="2"/>
              </a:rPr>
              <a:t>V prekonávaní zložitosti pomáhajú </a:t>
            </a:r>
            <a:r>
              <a:rPr lang="sk-SK" sz="2000" i="1">
                <a:solidFill>
                  <a:srgbClr val="FF0000"/>
                </a:solidFill>
                <a:sym typeface="Wingdings" panose="05000000000000000000" pitchFamily="2" charset="2"/>
              </a:rPr>
              <a:t>architektonické pohľady</a:t>
            </a:r>
            <a:endParaRPr lang="sk-SK" sz="2000" i="1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7D4BB-8CAA-72D0-B6A5-8EF26006C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687589-810A-467D-9E0A-1DCAB1A8DDB2}" type="slidenum">
              <a:rPr lang="sk-SK" smtClean="0"/>
              <a:pPr>
                <a:defRPr/>
              </a:pPr>
              <a:t>41</a:t>
            </a:fld>
            <a:endParaRPr lang="sk-SK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D476719-4BBD-90FF-5D56-A87531A89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066624"/>
            <a:ext cx="1228403" cy="1059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210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75DA-41AA-EA62-BD45-361F57C3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Ďakujem za pozornosť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56712-F9C4-47CE-1CC9-CEA0F9CEE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sk-SK"/>
          </a:p>
          <a:p>
            <a:pPr marL="0" indent="0" algn="ctr">
              <a:buNone/>
            </a:pPr>
            <a:r>
              <a:rPr lang="sk-SK"/>
              <a:t>Otázky a sťažnosti?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6CAB2-1305-4E09-4976-C41E46A8F2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687589-810A-467D-9E0A-1DCAB1A8DDB2}" type="slidenum">
              <a:rPr lang="sk-SK" smtClean="0"/>
              <a:pPr>
                <a:defRPr/>
              </a:pPr>
              <a:t>42</a:t>
            </a:fld>
            <a:endParaRPr lang="sk-S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4E6F3-0DC5-660F-3D3A-B4B0800D4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747" y="2564904"/>
            <a:ext cx="1918506" cy="255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34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758113" cy="857250"/>
          </a:xfrm>
        </p:spPr>
        <p:txBody>
          <a:bodyPr/>
          <a:lstStyle/>
          <a:p>
            <a:r>
              <a:rPr lang="sk-SK" altLang="en-US"/>
              <a:t>Typy architektúr</a:t>
            </a:r>
            <a:endParaRPr lang="en-US" altLang="en-US"/>
          </a:p>
        </p:txBody>
      </p:sp>
      <p:sp>
        <p:nvSpPr>
          <p:cNvPr id="3584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77925"/>
            <a:ext cx="8424863" cy="5203825"/>
          </a:xfrm>
        </p:spPr>
        <p:txBody>
          <a:bodyPr/>
          <a:lstStyle/>
          <a:p>
            <a:r>
              <a:rPr lang="sk-SK" altLang="en-US"/>
              <a:t>Existuje veľa typov architektúr:</a:t>
            </a:r>
          </a:p>
          <a:p>
            <a:pPr marL="342900" lvl="1" indent="-342900"/>
            <a:r>
              <a:rPr lang="sk-SK" altLang="en-US" sz="2000"/>
              <a:t>Architektúra budov</a:t>
            </a:r>
          </a:p>
          <a:p>
            <a:pPr marL="342900" lvl="1" indent="-342900"/>
            <a:r>
              <a:rPr lang="sk-SK" altLang="en-US" sz="2000"/>
              <a:t>Architektúra sídiel (urbanizmus)</a:t>
            </a:r>
          </a:p>
          <a:p>
            <a:pPr marL="342900" lvl="1" indent="-342900"/>
            <a:r>
              <a:rPr lang="sk-SK" altLang="en-US" sz="2000"/>
              <a:t>Záhradná architektúra</a:t>
            </a:r>
          </a:p>
          <a:p>
            <a:pPr marL="342900" lvl="1" indent="-342900"/>
            <a:r>
              <a:rPr lang="sk-SK" altLang="en-US" sz="2000"/>
              <a:t>Architektúra bunkového jadra (biológia)</a:t>
            </a:r>
          </a:p>
          <a:p>
            <a:pPr marL="342900" lvl="1" indent="-342900"/>
            <a:r>
              <a:rPr lang="sk-SK" altLang="en-US" sz="2000"/>
              <a:t>Hardvérová architektúra</a:t>
            </a:r>
          </a:p>
          <a:p>
            <a:pPr marL="342900" lvl="1" indent="-342900"/>
            <a:r>
              <a:rPr lang="sk-SK" altLang="en-US" sz="2000"/>
              <a:t>Softvérová architektúra</a:t>
            </a:r>
          </a:p>
          <a:p>
            <a:pPr marL="342900" lvl="1" indent="-342900"/>
            <a:r>
              <a:rPr lang="sk-SK" altLang="en-US" sz="2000"/>
              <a:t>Enterprise architektúra </a:t>
            </a:r>
          </a:p>
          <a:p>
            <a:pPr marL="342900" lvl="1" indent="-342900"/>
            <a:r>
              <a:rPr lang="sk-SK" altLang="en-US" sz="2000"/>
              <a:t>Biznis architektúra</a:t>
            </a:r>
          </a:p>
          <a:p>
            <a:pPr marL="342900" lvl="1" indent="-342900"/>
            <a:r>
              <a:rPr lang="sk-SK" altLang="en-US" sz="2000"/>
              <a:t>....</a:t>
            </a:r>
          </a:p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  <a:p>
            <a:pPr>
              <a:defRPr/>
            </a:pPr>
            <a:fld id="{F2216FAB-59F2-439B-A7EC-EA45933B88C4}" type="slidenum">
              <a:rPr lang="sk-SK" smtClean="0">
                <a:latin typeface="+mn-lt"/>
                <a:ea typeface="+mn-ea"/>
                <a:cs typeface="+mn-cs"/>
              </a:rPr>
              <a:pPr>
                <a:defRPr/>
              </a:pPr>
              <a:t>5</a:t>
            </a:fld>
            <a:endParaRPr lang="sk-SK">
              <a:latin typeface="+mn-lt"/>
              <a:ea typeface="+mn-ea"/>
              <a:cs typeface="+mn-cs"/>
            </a:endParaRPr>
          </a:p>
        </p:txBody>
      </p:sp>
      <p:pic>
        <p:nvPicPr>
          <p:cNvPr id="358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463" y="1700213"/>
            <a:ext cx="2103437" cy="187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3" y="3716338"/>
            <a:ext cx="2433637" cy="16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8655441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Počiatky </a:t>
            </a:r>
            <a:r>
              <a:rPr lang="sk-SK" err="1"/>
              <a:t>softv</a:t>
            </a:r>
            <a:r>
              <a:rPr lang="sk-SK"/>
              <a:t>. architektúry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8760"/>
            <a:ext cx="6059016" cy="485740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sk-SK" sz="2400"/>
              <a:t>D. Parnas (1972) – modulárna dekompozícia </a:t>
            </a:r>
          </a:p>
          <a:p>
            <a:pPr>
              <a:buFont typeface="Arial" pitchFamily="34" charset="0"/>
              <a:buChar char="•"/>
            </a:pPr>
            <a:r>
              <a:rPr lang="sk-SK" sz="2400"/>
              <a:t>M. </a:t>
            </a:r>
            <a:r>
              <a:rPr lang="sk-SK" sz="2400" err="1"/>
              <a:t>Shaw</a:t>
            </a:r>
            <a:r>
              <a:rPr lang="sk-SK" sz="2400"/>
              <a:t> (1989) – potreba vyššej úrovne abstrakcie, než modulov</a:t>
            </a:r>
          </a:p>
          <a:p>
            <a:pPr>
              <a:buFont typeface="Arial" pitchFamily="34" charset="0"/>
              <a:buChar char="•"/>
            </a:pPr>
            <a:r>
              <a:rPr lang="sk-SK" sz="2400" err="1"/>
              <a:t>Perry</a:t>
            </a:r>
            <a:r>
              <a:rPr lang="sk-SK" sz="2400"/>
              <a:t> a Wolf (1992) </a:t>
            </a:r>
          </a:p>
          <a:p>
            <a:pPr lvl="1">
              <a:buFont typeface="Arial" pitchFamily="34" charset="0"/>
              <a:buChar char="•"/>
            </a:pPr>
            <a:r>
              <a:rPr lang="sk-SK"/>
              <a:t>1. článok o </a:t>
            </a:r>
            <a:r>
              <a:rPr lang="sk-SK" err="1"/>
              <a:t>softv</a:t>
            </a:r>
            <a:r>
              <a:rPr lang="sk-SK"/>
              <a:t>. architektúre</a:t>
            </a:r>
          </a:p>
          <a:p>
            <a:pPr lvl="1">
              <a:buFont typeface="Arial" pitchFamily="34" charset="0"/>
              <a:buChar char="•"/>
            </a:pPr>
            <a:r>
              <a:rPr lang="sk-SK"/>
              <a:t>architektúra je samostatná oblasť </a:t>
            </a:r>
            <a:r>
              <a:rPr lang="sk-SK" err="1"/>
              <a:t>softv</a:t>
            </a:r>
            <a:r>
              <a:rPr lang="sk-SK"/>
              <a:t>. inžinierstva</a:t>
            </a:r>
          </a:p>
          <a:p>
            <a:pPr lvl="1">
              <a:buFont typeface="Arial" pitchFamily="34" charset="0"/>
              <a:buChar char="•"/>
            </a:pPr>
            <a:r>
              <a:rPr lang="sk-SK"/>
              <a:t>definícia architektúry</a:t>
            </a:r>
          </a:p>
          <a:p>
            <a:pPr>
              <a:buFont typeface="Arial" pitchFamily="34" charset="0"/>
              <a:buChar char="•"/>
            </a:pPr>
            <a:r>
              <a:rPr lang="sk-SK" sz="2400" err="1"/>
              <a:t>Shaw</a:t>
            </a:r>
            <a:r>
              <a:rPr lang="sk-SK" sz="2400"/>
              <a:t> a </a:t>
            </a:r>
            <a:r>
              <a:rPr lang="sk-SK" sz="2400" err="1"/>
              <a:t>Garlan</a:t>
            </a:r>
            <a:r>
              <a:rPr lang="sk-SK" sz="2400"/>
              <a:t> (1993, 1996)</a:t>
            </a:r>
          </a:p>
          <a:p>
            <a:pPr lvl="1">
              <a:buFont typeface="Arial" pitchFamily="34" charset="0"/>
              <a:buChar char="•"/>
            </a:pPr>
            <a:r>
              <a:rPr lang="sk-SK"/>
              <a:t>Architektonické štýly</a:t>
            </a:r>
          </a:p>
          <a:p>
            <a:pPr lvl="1">
              <a:buFont typeface="Arial" pitchFamily="34" charset="0"/>
              <a:buChar char="•"/>
            </a:pPr>
            <a:r>
              <a:rPr lang="sk-SK"/>
              <a:t>Kniha o </a:t>
            </a:r>
            <a:r>
              <a:rPr lang="sk-SK" err="1"/>
              <a:t>softv</a:t>
            </a:r>
            <a:r>
              <a:rPr lang="sk-SK"/>
              <a:t>. architektúre</a:t>
            </a:r>
          </a:p>
          <a:p>
            <a:pPr lvl="1">
              <a:buFont typeface="Arial" pitchFamily="34" charset="0"/>
              <a:buChar char="•"/>
            </a:pPr>
            <a:endParaRPr lang="sk-SK"/>
          </a:p>
          <a:p>
            <a:pPr>
              <a:buFont typeface="Arial" pitchFamily="34" charset="0"/>
              <a:buChar char="•"/>
            </a:pPr>
            <a:endParaRPr lang="en-US" sz="24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64288" y="1600200"/>
            <a:ext cx="1522512" cy="4525963"/>
          </a:xfrm>
        </p:spPr>
        <p:txBody>
          <a:bodyPr/>
          <a:lstStyle/>
          <a:p>
            <a:pPr marL="0" indent="0">
              <a:buNone/>
            </a:pPr>
            <a:r>
              <a:rPr lang="sk-SK"/>
              <a:t>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9024D6-2100-4CB7-ACAC-C8BBAFD1BC49}" type="slidenum">
              <a:rPr lang="sk-SK" smtClean="0"/>
              <a:pPr>
                <a:defRPr/>
              </a:pPr>
              <a:t>6</a:t>
            </a:fld>
            <a:endParaRPr lang="sk-SK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764" y="1111187"/>
            <a:ext cx="1007802" cy="1217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1844824"/>
            <a:ext cx="1072805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366" y="2965055"/>
            <a:ext cx="1038597" cy="1215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73015"/>
            <a:ext cx="1072805" cy="14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509120"/>
            <a:ext cx="1693236" cy="2233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5373216"/>
            <a:ext cx="1072805" cy="935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64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758113" cy="857250"/>
          </a:xfrm>
        </p:spPr>
        <p:txBody>
          <a:bodyPr/>
          <a:lstStyle/>
          <a:p>
            <a:r>
              <a:rPr lang="sk-SK" altLang="en-US"/>
              <a:t>Architektúra</a:t>
            </a:r>
            <a:endParaRPr lang="en-US" altLang="en-US"/>
          </a:p>
        </p:txBody>
      </p:sp>
      <p:sp>
        <p:nvSpPr>
          <p:cNvPr id="34819" name="Content Placeholder 2"/>
          <p:cNvSpPr>
            <a:spLocks noGrp="1"/>
          </p:cNvSpPr>
          <p:nvPr>
            <p:ph sz="half" idx="1"/>
          </p:nvPr>
        </p:nvSpPr>
        <p:spPr>
          <a:xfrm>
            <a:off x="611188" y="1268413"/>
            <a:ext cx="5522912" cy="5419725"/>
          </a:xfrm>
        </p:spPr>
        <p:txBody>
          <a:bodyPr/>
          <a:lstStyle/>
          <a:p>
            <a:pPr marL="512763" indent="-457200" eaLnBrk="1" hangingPunct="1"/>
            <a:r>
              <a:rPr lang="sk-SK" altLang="en-US" sz="2400"/>
              <a:t>Architektúra </a:t>
            </a:r>
          </a:p>
          <a:p>
            <a:pPr marL="854075" lvl="1" indent="-457200" eaLnBrk="1" hangingPunct="1"/>
            <a:r>
              <a:rPr lang="sk-SK" altLang="en-US" sz="2000"/>
              <a:t>Zovšeobecnenie (nedávno):</a:t>
            </a:r>
          </a:p>
          <a:p>
            <a:pPr marL="1138238" lvl="2" indent="-457200" eaLnBrk="1" hangingPunct="1"/>
            <a:r>
              <a:rPr lang="sk-SK" altLang="en-US"/>
              <a:t>„konštrukcia vo všeobecnejšom význame“ (</a:t>
            </a:r>
            <a:r>
              <a:rPr lang="sk-SK" altLang="en-US" err="1"/>
              <a:t>Webster</a:t>
            </a:r>
            <a:r>
              <a:rPr lang="sk-SK" altLang="en-US"/>
              <a:t>)</a:t>
            </a:r>
          </a:p>
          <a:p>
            <a:pPr marL="1138238" lvl="2" indent="-457200" eaLnBrk="1" hangingPunct="1"/>
            <a:r>
              <a:rPr lang="sk-SK" altLang="en-US"/>
              <a:t>a „činnosť navrhovania ľubovoľného typu systému“ (</a:t>
            </a:r>
            <a:r>
              <a:rPr lang="sk-SK" altLang="en-US" err="1"/>
              <a:t>Wikipedia</a:t>
            </a:r>
            <a:r>
              <a:rPr lang="sk-SK" altLang="en-US"/>
              <a:t>)</a:t>
            </a:r>
          </a:p>
          <a:p>
            <a:pPr marL="853838" lvl="1" indent="-457200" eaLnBrk="1" hangingPunct="1"/>
            <a:r>
              <a:rPr lang="sk-SK" altLang="en-US" sz="2000"/>
              <a:t>Architektúra vyjadruje hlavné prvky (podstatu) systému a zanedbáva menej  dôležité prvky systému</a:t>
            </a:r>
          </a:p>
          <a:p>
            <a:pPr marL="854075" lvl="1" indent="-457200" eaLnBrk="1" hangingPunct="1"/>
            <a:endParaRPr lang="sk-SK" altLang="en-US" sz="2000"/>
          </a:p>
          <a:p>
            <a:pPr marL="512763" indent="-457200"/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  <a:p>
            <a:pPr>
              <a:defRPr/>
            </a:pPr>
            <a:fld id="{7F9CB75D-D0B2-4D9A-A952-C2194FDDDFB4}" type="slidenum">
              <a:rPr lang="sk-SK" smtClean="0">
                <a:latin typeface="+mn-lt"/>
                <a:ea typeface="+mn-ea"/>
                <a:cs typeface="+mn-cs"/>
              </a:rPr>
              <a:pPr>
                <a:defRPr/>
              </a:pPr>
              <a:t>7</a:t>
            </a:fld>
            <a:endParaRPr lang="sk-SK">
              <a:latin typeface="+mn-lt"/>
              <a:ea typeface="+mn-ea"/>
              <a:cs typeface="+mn-cs"/>
            </a:endParaRPr>
          </a:p>
        </p:txBody>
      </p:sp>
      <p:pic>
        <p:nvPicPr>
          <p:cNvPr id="3482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57938" y="1628775"/>
            <a:ext cx="2535237" cy="35226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38964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457200" y="71438"/>
            <a:ext cx="7686675" cy="785812"/>
          </a:xfrm>
        </p:spPr>
        <p:txBody>
          <a:bodyPr/>
          <a:lstStyle/>
          <a:p>
            <a:pPr eaLnBrk="1" hangingPunct="1"/>
            <a:r>
              <a:rPr lang="sk-SK"/>
              <a:t>ISO 42010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4929188"/>
          </a:xfrm>
        </p:spPr>
        <p:txBody>
          <a:bodyPr/>
          <a:lstStyle/>
          <a:p>
            <a:pPr marL="398675" eaLnBrk="1" hangingPunct="1"/>
            <a:r>
              <a:rPr lang="sk-SK" sz="2400"/>
              <a:t>V súčasnosti </a:t>
            </a:r>
            <a:r>
              <a:rPr lang="en-US" sz="2400"/>
              <a:t>&gt; 100 </a:t>
            </a:r>
            <a:r>
              <a:rPr lang="en-US" sz="2400" err="1"/>
              <a:t>defin</a:t>
            </a:r>
            <a:r>
              <a:rPr lang="sk-SK" sz="2400" err="1"/>
              <a:t>ícií</a:t>
            </a:r>
            <a:r>
              <a:rPr lang="sk-SK" sz="2400"/>
              <a:t> architektúry</a:t>
            </a:r>
          </a:p>
          <a:p>
            <a:pPr marL="398675" eaLnBrk="1" hangingPunct="1"/>
            <a:r>
              <a:rPr lang="sk-SK" sz="2400"/>
              <a:t>Referenčná: v štandarde ISO 42010</a:t>
            </a:r>
          </a:p>
          <a:p>
            <a:pPr marL="398675" eaLnBrk="1" hangingPunct="1"/>
            <a:endParaRPr lang="sk-SK" sz="1400"/>
          </a:p>
          <a:p>
            <a:pPr marL="396875" lvl="1" indent="0" eaLnBrk="1" hangingPunct="1">
              <a:buNone/>
            </a:pPr>
            <a:r>
              <a:rPr lang="sk-SK" i="1"/>
              <a:t>Architektúra softvérového systému predstavuje základné konštrukcie alebo vlastnosti systému v jeho prostredí, stelesnené v elementoch, ich vzájomných vzťahoch a princípoch, ktoré viedli k jej návrhu a vývoju.</a:t>
            </a:r>
          </a:p>
          <a:p>
            <a:pPr marL="396875" lvl="1" indent="0" eaLnBrk="1" hangingPunct="1">
              <a:buNone/>
            </a:pPr>
            <a:endParaRPr lang="sk-SK" sz="1400" i="1"/>
          </a:p>
          <a:p>
            <a:pPr marL="854075" lvl="1" indent="-457200" eaLnBrk="1" hangingPunct="1"/>
            <a:r>
              <a:rPr lang="sk-SK"/>
              <a:t>Vychádza z </a:t>
            </a:r>
            <a:r>
              <a:rPr lang="en-US" err="1"/>
              <a:t>defin</a:t>
            </a:r>
            <a:r>
              <a:rPr lang="sk-SK" err="1"/>
              <a:t>ície</a:t>
            </a:r>
            <a:r>
              <a:rPr lang="sk-SK"/>
              <a:t> v článku </a:t>
            </a:r>
            <a:r>
              <a:rPr lang="sk-SK" err="1"/>
              <a:t>Perryho</a:t>
            </a:r>
            <a:r>
              <a:rPr lang="sk-SK"/>
              <a:t> a Wolfa:</a:t>
            </a:r>
          </a:p>
          <a:p>
            <a:pPr marL="1138475" lvl="2" indent="-457200" eaLnBrk="1" hangingPunct="1"/>
            <a:r>
              <a:rPr lang="sk-SK"/>
              <a:t>Architektúra = základná konštrukcia + vlastnosti (kvalita)</a:t>
            </a:r>
          </a:p>
          <a:p>
            <a:pPr marL="1138475" lvl="2" indent="-457200" eaLnBrk="1" hangingPunct="1"/>
            <a:r>
              <a:rPr lang="sk-SK"/>
              <a:t>Konštrukcia = elementy + ich vzťahy</a:t>
            </a:r>
          </a:p>
          <a:p>
            <a:pPr marL="1138475" lvl="2" indent="-457200" eaLnBrk="1" hangingPunct="1"/>
            <a:r>
              <a:rPr lang="sk-SK"/>
              <a:t>Vzťahy = statické + dynamické</a:t>
            </a:r>
          </a:p>
          <a:p>
            <a:pPr marL="1138475" lvl="2" indent="-457200" eaLnBrk="1" hangingPunct="1"/>
            <a:r>
              <a:rPr lang="sk-SK"/>
              <a:t>Architektúra zodpovedá nielen AKO?, ale aj PREČO?</a:t>
            </a:r>
          </a:p>
          <a:p>
            <a:pPr marL="854075" lvl="1" indent="-457200" eaLnBrk="1" hangingPunct="1"/>
            <a:endParaRPr lang="sk-SK" sz="2800"/>
          </a:p>
          <a:p>
            <a:pPr marL="396875" lvl="1" indent="0" eaLnBrk="1" hangingPunct="1">
              <a:buNone/>
            </a:pPr>
            <a:endParaRPr lang="sk-SK" i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F483900-EB3F-47D0-9A65-35B9471E94D6}" type="slidenum">
              <a:rPr lang="sk-SK"/>
              <a:pPr>
                <a:defRPr/>
              </a:pPr>
              <a:t>8</a:t>
            </a:fld>
            <a:endParaRPr lang="sk-SK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476672"/>
            <a:ext cx="1296144" cy="1831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680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Obsah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sk-SK"/>
              <a:t>Čo je softvérová architektúra?</a:t>
            </a:r>
          </a:p>
          <a:p>
            <a:pPr marL="514350" indent="-514350">
              <a:buFont typeface="+mj-lt"/>
              <a:buAutoNum type="arabicPeriod"/>
            </a:pPr>
            <a:r>
              <a:rPr lang="sk-SK"/>
              <a:t>Architektonické pohľady</a:t>
            </a:r>
          </a:p>
          <a:p>
            <a:pPr marL="514350" indent="-514350">
              <a:buFont typeface="+mj-lt"/>
              <a:buAutoNum type="arabicPeriod"/>
            </a:pPr>
            <a:r>
              <a:rPr lang="sk-SK"/>
              <a:t>Ilustračný príklad modelovania architektúry použitím architektonických pohľadov</a:t>
            </a:r>
          </a:p>
          <a:p>
            <a:pPr marL="514350" indent="-514350">
              <a:buFont typeface="+mj-lt"/>
              <a:buAutoNum type="arabicPeriod"/>
            </a:pPr>
            <a:r>
              <a:rPr lang="sk-SK"/>
              <a:t>Záver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687589-810A-467D-9E0A-1DCAB1A8DDB2}" type="slidenum">
              <a:rPr lang="sk-SK" smtClean="0"/>
              <a:pPr>
                <a:defRPr/>
              </a:pPr>
              <a:t>9</a:t>
            </a:fld>
            <a:endParaRPr lang="sk-SK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645024"/>
            <a:ext cx="3039790" cy="2702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03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a394ea2-8dea-471c-99dc-8d21a851d729" xsi:nil="true"/>
    <lcf76f155ced4ddcb4097134ff3c332f xmlns="3c5649ae-7eb8-4f33-8119-9c7cf7807d6f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374230CA99774408740145836ED3F7E" ma:contentTypeVersion="10" ma:contentTypeDescription="Umožňuje vytvoriť nový dokument." ma:contentTypeScope="" ma:versionID="e0be6d9c6a4ed9130ab0ebeb00b49bd9">
  <xsd:schema xmlns:xsd="http://www.w3.org/2001/XMLSchema" xmlns:xs="http://www.w3.org/2001/XMLSchema" xmlns:p="http://schemas.microsoft.com/office/2006/metadata/properties" xmlns:ns2="3c5649ae-7eb8-4f33-8119-9c7cf7807d6f" xmlns:ns3="ea394ea2-8dea-471c-99dc-8d21a851d729" targetNamespace="http://schemas.microsoft.com/office/2006/metadata/properties" ma:root="true" ma:fieldsID="fe8360a31782573e581c94f384223f18" ns2:_="" ns3:_="">
    <xsd:import namespace="3c5649ae-7eb8-4f33-8119-9c7cf7807d6f"/>
    <xsd:import namespace="ea394ea2-8dea-471c-99dc-8d21a851d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5649ae-7eb8-4f33-8119-9c7cf7807d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Značky obrázka" ma:readOnly="false" ma:fieldId="{5cf76f15-5ced-4ddc-b409-7134ff3c332f}" ma:taxonomyMulti="true" ma:sspId="8567b21a-85e9-48ad-86e4-d8ba0610a5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394ea2-8dea-471c-99dc-8d21a851d72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60b99cb-f33c-42f3-b9ff-b055499a68e8}" ma:internalName="TaxCatchAll" ma:showField="CatchAllData" ma:web="ea394ea2-8dea-471c-99dc-8d21a851d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C916BEB-69C8-4A7E-89D4-52E78C4D0F41}">
  <ds:schemaRefs>
    <ds:schemaRef ds:uri="3c5649ae-7eb8-4f33-8119-9c7cf7807d6f"/>
    <ds:schemaRef ds:uri="ea394ea2-8dea-471c-99dc-8d21a851d729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8447825-66D0-4AA6-A9DD-E7A3301D0EEC}">
  <ds:schemaRefs>
    <ds:schemaRef ds:uri="3c5649ae-7eb8-4f33-8119-9c7cf7807d6f"/>
    <ds:schemaRef ds:uri="ea394ea2-8dea-471c-99dc-8d21a851d72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8AF5CA9-A187-4C61-B1E5-F4C7473B19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(4:3)</PresentationFormat>
  <Slides>42</Slides>
  <Notes>0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 Môžu architektonické pohľady pomôcť pri modelovaní softvérovej architektúry? </vt:lpstr>
      <vt:lpstr>Obsah</vt:lpstr>
      <vt:lpstr>PowerPoint Presentation</vt:lpstr>
      <vt:lpstr>Čo je softvérová architektúra?</vt:lpstr>
      <vt:lpstr>Typy architektúr</vt:lpstr>
      <vt:lpstr>Počiatky softv. architektúry</vt:lpstr>
      <vt:lpstr>Architektúra</vt:lpstr>
      <vt:lpstr>ISO 42010</vt:lpstr>
      <vt:lpstr>Obsah</vt:lpstr>
      <vt:lpstr>Architektonické pohľady</vt:lpstr>
      <vt:lpstr>Pohľady v stavebnej architektúre</vt:lpstr>
      <vt:lpstr>Pohľady na ľudské telo</vt:lpstr>
      <vt:lpstr>Pohľady v softv. inžinierstve</vt:lpstr>
      <vt:lpstr>Taxonómia diagramov UML</vt:lpstr>
      <vt:lpstr>„Architektonický“ smer</vt:lpstr>
      <vt:lpstr> </vt:lpstr>
      <vt:lpstr>ISO 42010 - Princípy</vt:lpstr>
      <vt:lpstr>Obsah</vt:lpstr>
      <vt:lpstr>Ilustračný príklad</vt:lpstr>
      <vt:lpstr>Príklad: Systém na elektr. bankovníctvo</vt:lpstr>
      <vt:lpstr>Príklad: Systém na elektr. bankovníctvo</vt:lpstr>
      <vt:lpstr>Rozanski a Woods</vt:lpstr>
      <vt:lpstr>Kontextový pohľad</vt:lpstr>
      <vt:lpstr>Modelovanie pohľadov v UML</vt:lpstr>
      <vt:lpstr>Kontextový pohľad</vt:lpstr>
      <vt:lpstr>Funkcionálny pohľad</vt:lpstr>
      <vt:lpstr>Funkcionálny pohľad – 1. úroveň</vt:lpstr>
      <vt:lpstr>Funkcionálny pohľad – model dynamiky</vt:lpstr>
      <vt:lpstr>Funkcionálny model – 2. úroveň</vt:lpstr>
      <vt:lpstr>Informačný pohľad</vt:lpstr>
      <vt:lpstr>Diagram tried</vt:lpstr>
      <vt:lpstr>Pohľad paralel. spracovania</vt:lpstr>
      <vt:lpstr>Diagram tried</vt:lpstr>
      <vt:lpstr> </vt:lpstr>
      <vt:lpstr>Pohľad rozmiestnenia elementov</vt:lpstr>
      <vt:lpstr>Pohľad rozmiestnenia elementov</vt:lpstr>
      <vt:lpstr>Sieťový model</vt:lpstr>
      <vt:lpstr>Prevádzkový pohľad</vt:lpstr>
      <vt:lpstr>Obsah</vt:lpstr>
      <vt:lpstr>Prínosy použitia pohľadov</vt:lpstr>
      <vt:lpstr>Záver</vt:lpstr>
      <vt:lpstr>Ďakujem za pozornosť</vt:lpstr>
    </vt:vector>
  </TitlesOfParts>
  <Company>Softec, spol. s r. o.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Prezentácia landscape</dc:title>
  <dc:creator>vidam</dc:creator>
  <cp:revision>1</cp:revision>
  <dcterms:created xsi:type="dcterms:W3CDTF">2010-04-09T14:20:28Z</dcterms:created>
  <dcterms:modified xsi:type="dcterms:W3CDTF">2024-01-05T13:29:46Z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ject">
    <vt:lpwstr>2.0.0</vt:lpwstr>
  </property>
  <property fmtid="{D5CDD505-2E9C-101B-9397-08002B2CF9AE}" pid="3" name="ContentTypeId">
    <vt:lpwstr>0x0101006374230CA99774408740145836ED3F7E</vt:lpwstr>
  </property>
  <property fmtid="{D5CDD505-2E9C-101B-9397-08002B2CF9AE}" pid="4" name="MediaServiceImageTags">
    <vt:lpwstr/>
  </property>
</Properties>
</file>